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jpg&amp;ehk=gSoIpKLuadiDQL0yWOcYDg&amp;r=0&amp;pid=OfficeInsert"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3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4" r:id="rId1"/>
  </p:sldMasterIdLst>
  <p:notesMasterIdLst>
    <p:notesMasterId r:id="rId102"/>
  </p:notesMasterIdLst>
  <p:sldIdLst>
    <p:sldId id="629" r:id="rId2"/>
    <p:sldId id="630" r:id="rId3"/>
    <p:sldId id="632" r:id="rId4"/>
    <p:sldId id="633" r:id="rId5"/>
    <p:sldId id="634" r:id="rId6"/>
    <p:sldId id="635" r:id="rId7"/>
    <p:sldId id="636" r:id="rId8"/>
    <p:sldId id="637" r:id="rId9"/>
    <p:sldId id="638" r:id="rId10"/>
    <p:sldId id="639" r:id="rId11"/>
    <p:sldId id="640" r:id="rId12"/>
    <p:sldId id="641" r:id="rId13"/>
    <p:sldId id="642" r:id="rId14"/>
    <p:sldId id="643" r:id="rId15"/>
    <p:sldId id="644" r:id="rId16"/>
    <p:sldId id="645" r:id="rId17"/>
    <p:sldId id="646" r:id="rId18"/>
    <p:sldId id="647" r:id="rId19"/>
    <p:sldId id="648" r:id="rId20"/>
    <p:sldId id="649" r:id="rId21"/>
    <p:sldId id="650" r:id="rId22"/>
    <p:sldId id="651" r:id="rId23"/>
    <p:sldId id="652" r:id="rId24"/>
    <p:sldId id="655" r:id="rId25"/>
    <p:sldId id="653" r:id="rId26"/>
    <p:sldId id="654" r:id="rId27"/>
    <p:sldId id="656" r:id="rId28"/>
    <p:sldId id="657" r:id="rId29"/>
    <p:sldId id="658" r:id="rId30"/>
    <p:sldId id="659" r:id="rId31"/>
    <p:sldId id="660" r:id="rId32"/>
    <p:sldId id="661" r:id="rId33"/>
    <p:sldId id="662" r:id="rId34"/>
    <p:sldId id="663" r:id="rId35"/>
    <p:sldId id="664" r:id="rId36"/>
    <p:sldId id="665" r:id="rId37"/>
    <p:sldId id="666" r:id="rId38"/>
    <p:sldId id="667" r:id="rId39"/>
    <p:sldId id="668" r:id="rId40"/>
    <p:sldId id="669" r:id="rId41"/>
    <p:sldId id="670" r:id="rId42"/>
    <p:sldId id="486" r:id="rId43"/>
    <p:sldId id="487" r:id="rId44"/>
    <p:sldId id="348" r:id="rId45"/>
    <p:sldId id="493" r:id="rId46"/>
    <p:sldId id="494" r:id="rId47"/>
    <p:sldId id="495" r:id="rId48"/>
    <p:sldId id="497" r:id="rId49"/>
    <p:sldId id="498" r:id="rId50"/>
    <p:sldId id="499" r:id="rId51"/>
    <p:sldId id="671" r:id="rId52"/>
    <p:sldId id="506" r:id="rId53"/>
    <p:sldId id="672" r:id="rId54"/>
    <p:sldId id="289" r:id="rId55"/>
    <p:sldId id="290" r:id="rId56"/>
    <p:sldId id="507" r:id="rId57"/>
    <p:sldId id="511" r:id="rId58"/>
    <p:sldId id="515" r:id="rId59"/>
    <p:sldId id="676" r:id="rId60"/>
    <p:sldId id="520" r:id="rId61"/>
    <p:sldId id="523" r:id="rId62"/>
    <p:sldId id="673" r:id="rId63"/>
    <p:sldId id="571" r:id="rId64"/>
    <p:sldId id="572" r:id="rId65"/>
    <p:sldId id="573" r:id="rId66"/>
    <p:sldId id="621" r:id="rId67"/>
    <p:sldId id="575" r:id="rId68"/>
    <p:sldId id="592" r:id="rId69"/>
    <p:sldId id="594" r:id="rId70"/>
    <p:sldId id="620" r:id="rId71"/>
    <p:sldId id="595" r:id="rId72"/>
    <p:sldId id="596" r:id="rId73"/>
    <p:sldId id="674" r:id="rId74"/>
    <p:sldId id="283" r:id="rId75"/>
    <p:sldId id="284" r:id="rId76"/>
    <p:sldId id="285" r:id="rId77"/>
    <p:sldId id="310" r:id="rId78"/>
    <p:sldId id="624" r:id="rId79"/>
    <p:sldId id="625" r:id="rId80"/>
    <p:sldId id="675" r:id="rId81"/>
    <p:sldId id="527" r:id="rId82"/>
    <p:sldId id="530" r:id="rId83"/>
    <p:sldId id="531" r:id="rId84"/>
    <p:sldId id="532" r:id="rId85"/>
    <p:sldId id="533" r:id="rId86"/>
    <p:sldId id="534" r:id="rId87"/>
    <p:sldId id="535" r:id="rId88"/>
    <p:sldId id="536" r:id="rId89"/>
    <p:sldId id="537" r:id="rId90"/>
    <p:sldId id="538" r:id="rId91"/>
    <p:sldId id="539" r:id="rId92"/>
    <p:sldId id="540" r:id="rId93"/>
    <p:sldId id="541" r:id="rId94"/>
    <p:sldId id="542" r:id="rId95"/>
    <p:sldId id="543" r:id="rId96"/>
    <p:sldId id="544" r:id="rId97"/>
    <p:sldId id="545" r:id="rId98"/>
    <p:sldId id="546" r:id="rId99"/>
    <p:sldId id="628" r:id="rId100"/>
    <p:sldId id="364" r:id="rId10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9ED9"/>
    <a:srgbClr val="434343"/>
    <a:srgbClr val="909090"/>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93" autoAdjust="0"/>
    <p:restoredTop sz="81801"/>
  </p:normalViewPr>
  <p:slideViewPr>
    <p:cSldViewPr>
      <p:cViewPr varScale="1">
        <p:scale>
          <a:sx n="100" d="100"/>
          <a:sy n="100" d="100"/>
        </p:scale>
        <p:origin x="680" y="160"/>
      </p:cViewPr>
      <p:guideLst>
        <p:guide orient="horz" pos="1620"/>
        <p:guide pos="2880"/>
      </p:guideLst>
    </p:cSldViewPr>
  </p:slideViewPr>
  <p:notesTextViewPr>
    <p:cViewPr>
      <p:scale>
        <a:sx n="1" d="1"/>
        <a:sy n="1" d="1"/>
      </p:scale>
      <p:origin x="0" y="0"/>
    </p:cViewPr>
  </p:notesTextViewPr>
  <p:gridSpacing cx="38100" cy="381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Roberto\Dropbox\Business\AnalysisConsulting\BlogDemos\2017\2017-Visuals\Visuals.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Roberto\Dropbox\Business\AnalysisConsulting\BlogDemos\2017\2017-Visuals\Visuals.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embeddings/oleObject1.bin"/></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embeddings/oleObject2.bin"/></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embeddings/oleObject3.bin"/></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embeddings/oleObject4.bin"/></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Highlight!$B$1</c:f>
              <c:strCache>
                <c:ptCount val="1"/>
                <c:pt idx="0">
                  <c:v>Data</c:v>
                </c:pt>
              </c:strCache>
            </c:strRef>
          </c:tx>
          <c:spPr>
            <a:solidFill>
              <a:schemeClr val="accent1"/>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AA67-44B9-897E-7B10F512EA50}"/>
              </c:ext>
            </c:extLst>
          </c:dPt>
          <c:dPt>
            <c:idx val="1"/>
            <c:invertIfNegative val="0"/>
            <c:bubble3D val="0"/>
            <c:spPr>
              <a:solidFill>
                <a:srgbClr val="FFC000"/>
              </a:solidFill>
              <a:ln>
                <a:noFill/>
              </a:ln>
              <a:effectLst/>
            </c:spPr>
            <c:extLst>
              <c:ext xmlns:c16="http://schemas.microsoft.com/office/drawing/2014/chart" uri="{C3380CC4-5D6E-409C-BE32-E72D297353CC}">
                <c16:uniqueId val="{00000003-AA67-44B9-897E-7B10F512EA50}"/>
              </c:ext>
            </c:extLst>
          </c:dPt>
          <c:dPt>
            <c:idx val="2"/>
            <c:invertIfNegative val="0"/>
            <c:bubble3D val="0"/>
            <c:spPr>
              <a:solidFill>
                <a:srgbClr val="92D050"/>
              </a:solidFill>
              <a:ln>
                <a:noFill/>
              </a:ln>
              <a:effectLst/>
            </c:spPr>
            <c:extLst>
              <c:ext xmlns:c16="http://schemas.microsoft.com/office/drawing/2014/chart" uri="{C3380CC4-5D6E-409C-BE32-E72D297353CC}">
                <c16:uniqueId val="{00000005-AA67-44B9-897E-7B10F512EA50}"/>
              </c:ext>
            </c:extLst>
          </c:dPt>
          <c:dPt>
            <c:idx val="3"/>
            <c:invertIfNegative val="0"/>
            <c:bubble3D val="0"/>
            <c:spPr>
              <a:solidFill>
                <a:srgbClr val="00B0F0"/>
              </a:solidFill>
              <a:ln>
                <a:noFill/>
              </a:ln>
              <a:effectLst/>
            </c:spPr>
            <c:extLst>
              <c:ext xmlns:c16="http://schemas.microsoft.com/office/drawing/2014/chart" uri="{C3380CC4-5D6E-409C-BE32-E72D297353CC}">
                <c16:uniqueId val="{00000007-AA67-44B9-897E-7B10F512EA50}"/>
              </c:ext>
            </c:extLst>
          </c:dPt>
          <c:dPt>
            <c:idx val="4"/>
            <c:invertIfNegative val="0"/>
            <c:bubble3D val="0"/>
            <c:spPr>
              <a:solidFill>
                <a:srgbClr val="7030A0"/>
              </a:solidFill>
              <a:ln>
                <a:noFill/>
              </a:ln>
              <a:effectLst/>
            </c:spPr>
            <c:extLst>
              <c:ext xmlns:c16="http://schemas.microsoft.com/office/drawing/2014/chart" uri="{C3380CC4-5D6E-409C-BE32-E72D297353CC}">
                <c16:uniqueId val="{00000009-AA67-44B9-897E-7B10F512EA50}"/>
              </c:ext>
            </c:extLst>
          </c:dPt>
          <c:cat>
            <c:strRef>
              <c:f>Highlight!$A$2:$A$6</c:f>
              <c:strCache>
                <c:ptCount val="5"/>
                <c:pt idx="0">
                  <c:v>A</c:v>
                </c:pt>
                <c:pt idx="1">
                  <c:v>B</c:v>
                </c:pt>
                <c:pt idx="2">
                  <c:v>C</c:v>
                </c:pt>
                <c:pt idx="3">
                  <c:v>D</c:v>
                </c:pt>
                <c:pt idx="4">
                  <c:v>E</c:v>
                </c:pt>
              </c:strCache>
            </c:strRef>
          </c:cat>
          <c:val>
            <c:numRef>
              <c:f>Highlight!$B$2:$B$6</c:f>
              <c:numCache>
                <c:formatCode>General</c:formatCode>
                <c:ptCount val="5"/>
                <c:pt idx="0">
                  <c:v>15</c:v>
                </c:pt>
                <c:pt idx="1">
                  <c:v>17</c:v>
                </c:pt>
                <c:pt idx="2">
                  <c:v>18</c:v>
                </c:pt>
                <c:pt idx="3">
                  <c:v>12</c:v>
                </c:pt>
                <c:pt idx="4">
                  <c:v>14</c:v>
                </c:pt>
              </c:numCache>
            </c:numRef>
          </c:val>
          <c:extLst>
            <c:ext xmlns:c16="http://schemas.microsoft.com/office/drawing/2014/chart" uri="{C3380CC4-5D6E-409C-BE32-E72D297353CC}">
              <c16:uniqueId val="{0000000A-AA67-44B9-897E-7B10F512EA50}"/>
            </c:ext>
          </c:extLst>
        </c:ser>
        <c:dLbls>
          <c:showLegendKey val="0"/>
          <c:showVal val="0"/>
          <c:showCatName val="0"/>
          <c:showSerName val="0"/>
          <c:showPercent val="0"/>
          <c:showBubbleSize val="0"/>
        </c:dLbls>
        <c:gapWidth val="75"/>
        <c:overlap val="-27"/>
        <c:axId val="-155325840"/>
        <c:axId val="-155388080"/>
      </c:barChart>
      <c:catAx>
        <c:axId val="-155325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5388080"/>
        <c:crosses val="autoZero"/>
        <c:auto val="1"/>
        <c:lblAlgn val="ctr"/>
        <c:lblOffset val="100"/>
        <c:noMultiLvlLbl val="0"/>
      </c:catAx>
      <c:valAx>
        <c:axId val="-155388080"/>
        <c:scaling>
          <c:orientation val="minMax"/>
        </c:scaling>
        <c:delete val="1"/>
        <c:axPos val="l"/>
        <c:numFmt formatCode="General" sourceLinked="1"/>
        <c:majorTickMark val="none"/>
        <c:minorTickMark val="none"/>
        <c:tickLblPos val="nextTo"/>
        <c:crossAx val="-1553258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Highlight!$B$1</c:f>
              <c:strCache>
                <c:ptCount val="1"/>
                <c:pt idx="0">
                  <c:v>Data</c:v>
                </c:pt>
              </c:strCache>
            </c:strRef>
          </c:tx>
          <c:spPr>
            <a:solidFill>
              <a:schemeClr val="bg1">
                <a:lumMod val="85000"/>
              </a:schemeClr>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1-371E-4F4A-8CDE-9B7FC293E93E}"/>
              </c:ext>
            </c:extLst>
          </c:dPt>
          <c:dPt>
            <c:idx val="1"/>
            <c:invertIfNegative val="0"/>
            <c:bubble3D val="0"/>
            <c:spPr>
              <a:solidFill>
                <a:schemeClr val="bg1">
                  <a:lumMod val="85000"/>
                </a:schemeClr>
              </a:solidFill>
              <a:ln>
                <a:noFill/>
              </a:ln>
              <a:effectLst/>
            </c:spPr>
            <c:extLst>
              <c:ext xmlns:c16="http://schemas.microsoft.com/office/drawing/2014/chart" uri="{C3380CC4-5D6E-409C-BE32-E72D297353CC}">
                <c16:uniqueId val="{00000003-371E-4F4A-8CDE-9B7FC293E93E}"/>
              </c:ext>
            </c:extLst>
          </c:dPt>
          <c:dPt>
            <c:idx val="2"/>
            <c:invertIfNegative val="0"/>
            <c:bubble3D val="0"/>
            <c:spPr>
              <a:solidFill>
                <a:srgbClr val="92D050"/>
              </a:solidFill>
              <a:ln>
                <a:noFill/>
              </a:ln>
              <a:effectLst/>
            </c:spPr>
            <c:extLst>
              <c:ext xmlns:c16="http://schemas.microsoft.com/office/drawing/2014/chart" uri="{C3380CC4-5D6E-409C-BE32-E72D297353CC}">
                <c16:uniqueId val="{00000005-371E-4F4A-8CDE-9B7FC293E93E}"/>
              </c:ext>
            </c:extLst>
          </c:dPt>
          <c:dPt>
            <c:idx val="3"/>
            <c:invertIfNegative val="0"/>
            <c:bubble3D val="0"/>
            <c:spPr>
              <a:solidFill>
                <a:schemeClr val="bg1">
                  <a:lumMod val="85000"/>
                </a:schemeClr>
              </a:solidFill>
              <a:ln>
                <a:noFill/>
              </a:ln>
              <a:effectLst/>
            </c:spPr>
            <c:extLst>
              <c:ext xmlns:c16="http://schemas.microsoft.com/office/drawing/2014/chart" uri="{C3380CC4-5D6E-409C-BE32-E72D297353CC}">
                <c16:uniqueId val="{00000007-371E-4F4A-8CDE-9B7FC293E93E}"/>
              </c:ext>
            </c:extLst>
          </c:dPt>
          <c:dPt>
            <c:idx val="4"/>
            <c:invertIfNegative val="0"/>
            <c:bubble3D val="0"/>
            <c:spPr>
              <a:solidFill>
                <a:schemeClr val="bg1">
                  <a:lumMod val="85000"/>
                </a:schemeClr>
              </a:solidFill>
              <a:ln>
                <a:noFill/>
              </a:ln>
              <a:effectLst/>
            </c:spPr>
            <c:extLst>
              <c:ext xmlns:c16="http://schemas.microsoft.com/office/drawing/2014/chart" uri="{C3380CC4-5D6E-409C-BE32-E72D297353CC}">
                <c16:uniqueId val="{00000009-371E-4F4A-8CDE-9B7FC293E93E}"/>
              </c:ext>
            </c:extLst>
          </c:dPt>
          <c:cat>
            <c:strRef>
              <c:f>Highlight!$A$2:$A$6</c:f>
              <c:strCache>
                <c:ptCount val="5"/>
                <c:pt idx="0">
                  <c:v>A</c:v>
                </c:pt>
                <c:pt idx="1">
                  <c:v>B</c:v>
                </c:pt>
                <c:pt idx="2">
                  <c:v>C</c:v>
                </c:pt>
                <c:pt idx="3">
                  <c:v>D</c:v>
                </c:pt>
                <c:pt idx="4">
                  <c:v>E</c:v>
                </c:pt>
              </c:strCache>
            </c:strRef>
          </c:cat>
          <c:val>
            <c:numRef>
              <c:f>Highlight!$B$2:$B$6</c:f>
              <c:numCache>
                <c:formatCode>General</c:formatCode>
                <c:ptCount val="5"/>
                <c:pt idx="0">
                  <c:v>15</c:v>
                </c:pt>
                <c:pt idx="1">
                  <c:v>17</c:v>
                </c:pt>
                <c:pt idx="2">
                  <c:v>18</c:v>
                </c:pt>
                <c:pt idx="3">
                  <c:v>12</c:v>
                </c:pt>
                <c:pt idx="4">
                  <c:v>14</c:v>
                </c:pt>
              </c:numCache>
            </c:numRef>
          </c:val>
          <c:extLst>
            <c:ext xmlns:c16="http://schemas.microsoft.com/office/drawing/2014/chart" uri="{C3380CC4-5D6E-409C-BE32-E72D297353CC}">
              <c16:uniqueId val="{0000000A-371E-4F4A-8CDE-9B7FC293E93E}"/>
            </c:ext>
          </c:extLst>
        </c:ser>
        <c:dLbls>
          <c:showLegendKey val="0"/>
          <c:showVal val="0"/>
          <c:showCatName val="0"/>
          <c:showSerName val="0"/>
          <c:showPercent val="0"/>
          <c:showBubbleSize val="0"/>
        </c:dLbls>
        <c:gapWidth val="75"/>
        <c:overlap val="-27"/>
        <c:axId val="-158315872"/>
        <c:axId val="-158313824"/>
      </c:barChart>
      <c:catAx>
        <c:axId val="-158315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bg1">
                    <a:lumMod val="85000"/>
                  </a:schemeClr>
                </a:solidFill>
                <a:latin typeface="+mn-lt"/>
                <a:ea typeface="+mn-ea"/>
                <a:cs typeface="+mn-cs"/>
              </a:defRPr>
            </a:pPr>
            <a:endParaRPr lang="en-US"/>
          </a:p>
        </c:txPr>
        <c:crossAx val="-158313824"/>
        <c:crosses val="autoZero"/>
        <c:auto val="1"/>
        <c:lblAlgn val="ctr"/>
        <c:lblOffset val="100"/>
        <c:noMultiLvlLbl val="0"/>
      </c:catAx>
      <c:valAx>
        <c:axId val="-158313824"/>
        <c:scaling>
          <c:orientation val="minMax"/>
        </c:scaling>
        <c:delete val="1"/>
        <c:axPos val="l"/>
        <c:numFmt formatCode="General" sourceLinked="1"/>
        <c:majorTickMark val="none"/>
        <c:minorTickMark val="none"/>
        <c:tickLblPos val="nextTo"/>
        <c:crossAx val="-1583158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40"/>
      <c:rotY val="20"/>
      <c:rAngAx val="0"/>
      <c:perspective val="110"/>
    </c:view3D>
    <c:floor>
      <c:thickness val="0"/>
      <c:spPr>
        <a:noFill/>
        <a:ln>
          <a:noFill/>
        </a:ln>
        <a:effectLst/>
        <a:sp3d/>
      </c:spPr>
    </c:floor>
    <c:sideWall>
      <c:thickness val="0"/>
      <c:spPr>
        <a:noFill/>
        <a:ln>
          <a:noFill/>
        </a:ln>
        <a:effectLst>
          <a:innerShdw blurRad="63500" dist="50800" dir="13500000">
            <a:prstClr val="black">
              <a:alpha val="50000"/>
            </a:prstClr>
          </a:innerShdw>
        </a:effectLst>
        <a:scene3d>
          <a:camera prst="orthographicFront"/>
          <a:lightRig rig="threePt" dir="t"/>
        </a:scene3d>
        <a:sp3d/>
      </c:spPr>
    </c:sideWall>
    <c:backWall>
      <c:thickness val="0"/>
      <c:spPr>
        <a:noFill/>
        <a:ln>
          <a:noFill/>
        </a:ln>
        <a:effectLst>
          <a:innerShdw blurRad="63500" dist="50800" dir="13500000">
            <a:prstClr val="black">
              <a:alpha val="50000"/>
            </a:prstClr>
          </a:innerShdw>
        </a:effectLst>
        <a:scene3d>
          <a:camera prst="orthographicFront"/>
          <a:lightRig rig="threePt" dir="t"/>
        </a:scene3d>
        <a:sp3d/>
      </c:spPr>
    </c:backWall>
    <c:plotArea>
      <c:layout/>
      <c:bar3DChart>
        <c:barDir val="col"/>
        <c:grouping val="clustered"/>
        <c:varyColors val="0"/>
        <c:ser>
          <c:idx val="0"/>
          <c:order val="0"/>
          <c:tx>
            <c:strRef>
              <c:f>'3D'!$B$1</c:f>
              <c:strCache>
                <c:ptCount val="1"/>
                <c:pt idx="0">
                  <c:v>Sales</c:v>
                </c:pt>
              </c:strCache>
            </c:strRef>
          </c:tx>
          <c:spPr>
            <a:solidFill>
              <a:schemeClr val="accent1"/>
            </a:solidFill>
            <a:ln>
              <a:noFill/>
            </a:ln>
            <a:effectLst>
              <a:outerShdw blurRad="50800" dist="38100" dir="2700000" algn="tl" rotWithShape="0">
                <a:prstClr val="black">
                  <a:alpha val="40000"/>
                </a:prstClr>
              </a:outerShdw>
            </a:effectLst>
            <a:scene3d>
              <a:camera prst="orthographicFront"/>
              <a:lightRig rig="threePt" dir="t"/>
            </a:scene3d>
            <a:sp3d prstMaterial="dkEdge">
              <a:bevelT w="165100" prst="coolSlant"/>
            </a:sp3d>
          </c:spPr>
          <c:invertIfNegative val="0"/>
          <c:cat>
            <c:strRef>
              <c:f>'3D'!$A$2:$A$5</c:f>
              <c:strCache>
                <c:ptCount val="4"/>
                <c:pt idx="0">
                  <c:v>A</c:v>
                </c:pt>
                <c:pt idx="1">
                  <c:v>B</c:v>
                </c:pt>
                <c:pt idx="2">
                  <c:v>C</c:v>
                </c:pt>
                <c:pt idx="3">
                  <c:v>D</c:v>
                </c:pt>
              </c:strCache>
            </c:strRef>
          </c:cat>
          <c:val>
            <c:numRef>
              <c:f>'3D'!$B$2:$B$5</c:f>
              <c:numCache>
                <c:formatCode>General</c:formatCode>
                <c:ptCount val="4"/>
                <c:pt idx="0">
                  <c:v>40</c:v>
                </c:pt>
                <c:pt idx="1">
                  <c:v>30</c:v>
                </c:pt>
                <c:pt idx="2">
                  <c:v>20</c:v>
                </c:pt>
                <c:pt idx="3">
                  <c:v>10</c:v>
                </c:pt>
              </c:numCache>
            </c:numRef>
          </c:val>
          <c:extLst>
            <c:ext xmlns:c16="http://schemas.microsoft.com/office/drawing/2014/chart" uri="{C3380CC4-5D6E-409C-BE32-E72D297353CC}">
              <c16:uniqueId val="{00000000-8D9E-4D5B-97AE-BFCCC41DB383}"/>
            </c:ext>
          </c:extLst>
        </c:ser>
        <c:dLbls>
          <c:showLegendKey val="0"/>
          <c:showVal val="0"/>
          <c:showCatName val="0"/>
          <c:showSerName val="0"/>
          <c:showPercent val="0"/>
          <c:showBubbleSize val="0"/>
        </c:dLbls>
        <c:gapWidth val="219"/>
        <c:shape val="box"/>
        <c:axId val="-154470272"/>
        <c:axId val="-156074064"/>
        <c:axId val="0"/>
      </c:bar3DChart>
      <c:catAx>
        <c:axId val="-154470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6074064"/>
        <c:crosses val="autoZero"/>
        <c:auto val="1"/>
        <c:lblAlgn val="ctr"/>
        <c:lblOffset val="100"/>
        <c:noMultiLvlLbl val="0"/>
      </c:catAx>
      <c:valAx>
        <c:axId val="-156074064"/>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4470272"/>
        <c:crosses val="autoZero"/>
        <c:crossBetween val="between"/>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'3D'!$B$1</c:f>
              <c:strCache>
                <c:ptCount val="1"/>
                <c:pt idx="0">
                  <c:v>Sales</c:v>
                </c:pt>
              </c:strCache>
            </c:strRef>
          </c:tx>
          <c:spPr>
            <a:solidFill>
              <a:schemeClr val="accent1"/>
            </a:solidFill>
            <a:ln>
              <a:noFill/>
            </a:ln>
            <a:effectLst>
              <a:softEdge rad="0"/>
            </a:effectLst>
            <a:scene3d>
              <a:camera prst="orthographicFront"/>
              <a:lightRig rig="soft" dir="t"/>
            </a:scene3d>
            <a:sp3d prstMaterial="metal"/>
          </c:spPr>
          <c:invertIfNegative val="0"/>
          <c:cat>
            <c:strRef>
              <c:f>'3D'!$A$2:$A$5</c:f>
              <c:strCache>
                <c:ptCount val="4"/>
                <c:pt idx="0">
                  <c:v>A</c:v>
                </c:pt>
                <c:pt idx="1">
                  <c:v>B</c:v>
                </c:pt>
                <c:pt idx="2">
                  <c:v>C</c:v>
                </c:pt>
                <c:pt idx="3">
                  <c:v>D</c:v>
                </c:pt>
              </c:strCache>
            </c:strRef>
          </c:cat>
          <c:val>
            <c:numRef>
              <c:f>'3D'!$B$2:$B$5</c:f>
              <c:numCache>
                <c:formatCode>General</c:formatCode>
                <c:ptCount val="4"/>
                <c:pt idx="0">
                  <c:v>40</c:v>
                </c:pt>
                <c:pt idx="1">
                  <c:v>30</c:v>
                </c:pt>
                <c:pt idx="2">
                  <c:v>20</c:v>
                </c:pt>
                <c:pt idx="3">
                  <c:v>10</c:v>
                </c:pt>
              </c:numCache>
            </c:numRef>
          </c:val>
          <c:extLst>
            <c:ext xmlns:c16="http://schemas.microsoft.com/office/drawing/2014/chart" uri="{C3380CC4-5D6E-409C-BE32-E72D297353CC}">
              <c16:uniqueId val="{00000000-E1A0-4899-9257-62314C12CF79}"/>
            </c:ext>
          </c:extLst>
        </c:ser>
        <c:dLbls>
          <c:showLegendKey val="0"/>
          <c:showVal val="0"/>
          <c:showCatName val="0"/>
          <c:showSerName val="0"/>
          <c:showPercent val="0"/>
          <c:showBubbleSize val="0"/>
        </c:dLbls>
        <c:gapWidth val="219"/>
        <c:overlap val="-27"/>
        <c:axId val="-156009824"/>
        <c:axId val="-155023344"/>
      </c:barChart>
      <c:catAx>
        <c:axId val="-156009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5023344"/>
        <c:crosses val="autoZero"/>
        <c:auto val="1"/>
        <c:lblAlgn val="ctr"/>
        <c:lblOffset val="100"/>
        <c:noMultiLvlLbl val="0"/>
      </c:catAx>
      <c:valAx>
        <c:axId val="-155023344"/>
        <c:scaling>
          <c:orientation val="minMax"/>
          <c:max val="4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6009824"/>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PieCharts1!$B$1</c:f>
              <c:strCache>
                <c:ptCount val="1"/>
                <c:pt idx="0">
                  <c:v>Amount</c:v>
                </c:pt>
              </c:strCache>
            </c:strRef>
          </c:tx>
          <c:dPt>
            <c:idx val="0"/>
            <c:bubble3D val="0"/>
            <c:spPr>
              <a:solidFill>
                <a:schemeClr val="accent1">
                  <a:shade val="42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C080-4E96-B5B6-4549F525C5A5}"/>
              </c:ext>
            </c:extLst>
          </c:dPt>
          <c:dPt>
            <c:idx val="1"/>
            <c:bubble3D val="0"/>
            <c:spPr>
              <a:solidFill>
                <a:schemeClr val="accent1">
                  <a:shade val="5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C080-4E96-B5B6-4549F525C5A5}"/>
              </c:ext>
            </c:extLst>
          </c:dPt>
          <c:dPt>
            <c:idx val="2"/>
            <c:bubble3D val="0"/>
            <c:spPr>
              <a:solidFill>
                <a:schemeClr val="accent1">
                  <a:shade val="68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C080-4E96-B5B6-4549F525C5A5}"/>
              </c:ext>
            </c:extLst>
          </c:dPt>
          <c:dPt>
            <c:idx val="3"/>
            <c:bubble3D val="0"/>
            <c:spPr>
              <a:solidFill>
                <a:schemeClr val="accent1">
                  <a:shade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C080-4E96-B5B6-4549F525C5A5}"/>
              </c:ext>
            </c:extLst>
          </c:dPt>
          <c:dPt>
            <c:idx val="4"/>
            <c:bubble3D val="0"/>
            <c:spPr>
              <a:solidFill>
                <a:schemeClr val="accent1">
                  <a:shade val="93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C080-4E96-B5B6-4549F525C5A5}"/>
              </c:ext>
            </c:extLst>
          </c:dPt>
          <c:dPt>
            <c:idx val="5"/>
            <c:bubble3D val="0"/>
            <c:spPr>
              <a:solidFill>
                <a:schemeClr val="accent1">
                  <a:tint val="94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C080-4E96-B5B6-4549F525C5A5}"/>
              </c:ext>
            </c:extLst>
          </c:dPt>
          <c:dPt>
            <c:idx val="6"/>
            <c:bubble3D val="0"/>
            <c:spPr>
              <a:solidFill>
                <a:schemeClr val="accent1">
                  <a:tint val="81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C080-4E96-B5B6-4549F525C5A5}"/>
              </c:ext>
            </c:extLst>
          </c:dPt>
          <c:dPt>
            <c:idx val="7"/>
            <c:bubble3D val="0"/>
            <c:spPr>
              <a:solidFill>
                <a:schemeClr val="accent1">
                  <a:tint val="69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C080-4E96-B5B6-4549F525C5A5}"/>
              </c:ext>
            </c:extLst>
          </c:dPt>
          <c:dPt>
            <c:idx val="8"/>
            <c:bubble3D val="0"/>
            <c:spPr>
              <a:solidFill>
                <a:schemeClr val="accent1">
                  <a:tint val="56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C080-4E96-B5B6-4549F525C5A5}"/>
              </c:ext>
            </c:extLst>
          </c:dPt>
          <c:dPt>
            <c:idx val="9"/>
            <c:bubble3D val="0"/>
            <c:spPr>
              <a:solidFill>
                <a:schemeClr val="accent1">
                  <a:tint val="43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3-C080-4E96-B5B6-4549F525C5A5}"/>
              </c:ext>
            </c:extLst>
          </c:dPt>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shade val="42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C080-4E96-B5B6-4549F525C5A5}"/>
                </c:ext>
              </c:extLst>
            </c:dLbl>
            <c:dLbl>
              <c:idx val="1"/>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shade val="55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C080-4E96-B5B6-4549F525C5A5}"/>
                </c:ext>
              </c:extLst>
            </c:dLbl>
            <c:dLbl>
              <c:idx val="2"/>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shade val="68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5-C080-4E96-B5B6-4549F525C5A5}"/>
                </c:ext>
              </c:extLst>
            </c:dLbl>
            <c:dLbl>
              <c:idx val="3"/>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shade val="8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C080-4E96-B5B6-4549F525C5A5}"/>
                </c:ext>
              </c:extLst>
            </c:dLbl>
            <c:dLbl>
              <c:idx val="4"/>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shade val="93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9-C080-4E96-B5B6-4549F525C5A5}"/>
                </c:ext>
              </c:extLst>
            </c:dLbl>
            <c:dLbl>
              <c:idx val="5"/>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tint val="94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B-C080-4E96-B5B6-4549F525C5A5}"/>
                </c:ext>
              </c:extLst>
            </c:dLbl>
            <c:dLbl>
              <c:idx val="6"/>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tint val="81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D-C080-4E96-B5B6-4549F525C5A5}"/>
                </c:ext>
              </c:extLst>
            </c:dLbl>
            <c:dLbl>
              <c:idx val="7"/>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tint val="69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F-C080-4E96-B5B6-4549F525C5A5}"/>
                </c:ext>
              </c:extLst>
            </c:dLbl>
            <c:dLbl>
              <c:idx val="8"/>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tint val="56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1-C080-4E96-B5B6-4549F525C5A5}"/>
                </c:ext>
              </c:extLst>
            </c:dLbl>
            <c:dLbl>
              <c:idx val="9"/>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tint val="43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3-C080-4E96-B5B6-4549F525C5A5}"/>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PieCharts1!$A$2:$A$11</c:f>
              <c:strCache>
                <c:ptCount val="10"/>
                <c:pt idx="0">
                  <c:v>A</c:v>
                </c:pt>
                <c:pt idx="1">
                  <c:v>B</c:v>
                </c:pt>
                <c:pt idx="2">
                  <c:v>C</c:v>
                </c:pt>
                <c:pt idx="3">
                  <c:v>D</c:v>
                </c:pt>
                <c:pt idx="4">
                  <c:v>E</c:v>
                </c:pt>
                <c:pt idx="5">
                  <c:v>F</c:v>
                </c:pt>
                <c:pt idx="6">
                  <c:v>G</c:v>
                </c:pt>
                <c:pt idx="7">
                  <c:v>H</c:v>
                </c:pt>
                <c:pt idx="8">
                  <c:v>I</c:v>
                </c:pt>
                <c:pt idx="9">
                  <c:v>J</c:v>
                </c:pt>
              </c:strCache>
            </c:strRef>
          </c:cat>
          <c:val>
            <c:numRef>
              <c:f>PieCharts1!$B$2:$B$11</c:f>
              <c:numCache>
                <c:formatCode>General</c:formatCode>
                <c:ptCount val="10"/>
                <c:pt idx="0">
                  <c:v>8.4</c:v>
                </c:pt>
                <c:pt idx="1">
                  <c:v>7.5</c:v>
                </c:pt>
                <c:pt idx="2">
                  <c:v>11.9</c:v>
                </c:pt>
                <c:pt idx="3">
                  <c:v>7.6</c:v>
                </c:pt>
                <c:pt idx="4">
                  <c:v>9.4</c:v>
                </c:pt>
                <c:pt idx="5">
                  <c:v>11.8</c:v>
                </c:pt>
                <c:pt idx="6">
                  <c:v>12.1</c:v>
                </c:pt>
                <c:pt idx="7">
                  <c:v>11.8</c:v>
                </c:pt>
                <c:pt idx="8">
                  <c:v>9.7000000000000011</c:v>
                </c:pt>
                <c:pt idx="9">
                  <c:v>9.8000000000000007</c:v>
                </c:pt>
              </c:numCache>
            </c:numRef>
          </c:val>
          <c:extLst>
            <c:ext xmlns:c16="http://schemas.microsoft.com/office/drawing/2014/chart" uri="{C3380CC4-5D6E-409C-BE32-E72D297353CC}">
              <c16:uniqueId val="{00000014-C080-4E96-B5B6-4549F525C5A5}"/>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PieCharts1!$B$1</c:f>
              <c:strCache>
                <c:ptCount val="1"/>
                <c:pt idx="0">
                  <c:v>Amount</c:v>
                </c:pt>
              </c:strCache>
            </c:strRef>
          </c:tx>
          <c:spPr>
            <a:solidFill>
              <a:schemeClr val="accent1"/>
            </a:solidFill>
            <a:ln>
              <a:noFill/>
            </a:ln>
            <a:effectLst/>
          </c:spPr>
          <c:invertIfNegative val="0"/>
          <c:cat>
            <c:strRef>
              <c:f>PieCharts1!$A$2:$A$11</c:f>
              <c:strCache>
                <c:ptCount val="10"/>
                <c:pt idx="0">
                  <c:v>A</c:v>
                </c:pt>
                <c:pt idx="1">
                  <c:v>B</c:v>
                </c:pt>
                <c:pt idx="2">
                  <c:v>C</c:v>
                </c:pt>
                <c:pt idx="3">
                  <c:v>D</c:v>
                </c:pt>
                <c:pt idx="4">
                  <c:v>E</c:v>
                </c:pt>
                <c:pt idx="5">
                  <c:v>F</c:v>
                </c:pt>
                <c:pt idx="6">
                  <c:v>G</c:v>
                </c:pt>
                <c:pt idx="7">
                  <c:v>H</c:v>
                </c:pt>
                <c:pt idx="8">
                  <c:v>I</c:v>
                </c:pt>
                <c:pt idx="9">
                  <c:v>J</c:v>
                </c:pt>
              </c:strCache>
            </c:strRef>
          </c:cat>
          <c:val>
            <c:numRef>
              <c:f>PieCharts1!$B$2:$B$11</c:f>
              <c:numCache>
                <c:formatCode>General</c:formatCode>
                <c:ptCount val="10"/>
                <c:pt idx="0">
                  <c:v>8.4</c:v>
                </c:pt>
                <c:pt idx="1">
                  <c:v>7.5</c:v>
                </c:pt>
                <c:pt idx="2">
                  <c:v>11.9</c:v>
                </c:pt>
                <c:pt idx="3">
                  <c:v>7.6</c:v>
                </c:pt>
                <c:pt idx="4">
                  <c:v>9.4</c:v>
                </c:pt>
                <c:pt idx="5">
                  <c:v>11.8</c:v>
                </c:pt>
                <c:pt idx="6">
                  <c:v>12.1</c:v>
                </c:pt>
                <c:pt idx="7">
                  <c:v>11.8</c:v>
                </c:pt>
                <c:pt idx="8">
                  <c:v>9.7000000000000011</c:v>
                </c:pt>
                <c:pt idx="9">
                  <c:v>9.8000000000000007</c:v>
                </c:pt>
              </c:numCache>
            </c:numRef>
          </c:val>
          <c:extLst>
            <c:ext xmlns:c16="http://schemas.microsoft.com/office/drawing/2014/chart" uri="{C3380CC4-5D6E-409C-BE32-E72D297353CC}">
              <c16:uniqueId val="{00000000-7C54-4CE2-8163-11B85A90558B}"/>
            </c:ext>
          </c:extLst>
        </c:ser>
        <c:dLbls>
          <c:showLegendKey val="0"/>
          <c:showVal val="0"/>
          <c:showCatName val="0"/>
          <c:showSerName val="0"/>
          <c:showPercent val="0"/>
          <c:showBubbleSize val="0"/>
        </c:dLbls>
        <c:gapWidth val="75"/>
        <c:axId val="-156133344"/>
        <c:axId val="-154455824"/>
      </c:barChart>
      <c:catAx>
        <c:axId val="-156133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4455824"/>
        <c:crosses val="autoZero"/>
        <c:auto val="1"/>
        <c:lblAlgn val="ctr"/>
        <c:lblOffset val="100"/>
        <c:noMultiLvlLbl val="0"/>
      </c:catAx>
      <c:valAx>
        <c:axId val="-154455824"/>
        <c:scaling>
          <c:orientation val="minMax"/>
          <c:max val="1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6133344"/>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'LeftAxis (2)'!$B$1</c:f>
              <c:strCache>
                <c:ptCount val="1"/>
                <c:pt idx="0">
                  <c:v>Data</c:v>
                </c:pt>
              </c:strCache>
            </c:strRef>
          </c:tx>
          <c:spPr>
            <a:solidFill>
              <a:schemeClr val="accent1"/>
            </a:solidFill>
            <a:ln>
              <a:noFill/>
            </a:ln>
            <a:effectLst/>
          </c:spPr>
          <c:invertIfNegative val="0"/>
          <c:cat>
            <c:strRef>
              <c:f>'LeftAxis (2)'!$A$2:$A$9</c:f>
              <c:strCache>
                <c:ptCount val="8"/>
                <c:pt idx="0">
                  <c:v>A</c:v>
                </c:pt>
                <c:pt idx="1">
                  <c:v>B</c:v>
                </c:pt>
                <c:pt idx="2">
                  <c:v>C</c:v>
                </c:pt>
                <c:pt idx="3">
                  <c:v>D</c:v>
                </c:pt>
                <c:pt idx="4">
                  <c:v>E</c:v>
                </c:pt>
                <c:pt idx="5">
                  <c:v>F</c:v>
                </c:pt>
                <c:pt idx="6">
                  <c:v>G</c:v>
                </c:pt>
                <c:pt idx="7">
                  <c:v>H</c:v>
                </c:pt>
              </c:strCache>
            </c:strRef>
          </c:cat>
          <c:val>
            <c:numRef>
              <c:f>'LeftAxis (2)'!$B$2:$B$9</c:f>
              <c:numCache>
                <c:formatCode>General</c:formatCode>
                <c:ptCount val="8"/>
                <c:pt idx="0">
                  <c:v>500.71523763945106</c:v>
                </c:pt>
                <c:pt idx="1">
                  <c:v>504.4470019533876</c:v>
                </c:pt>
                <c:pt idx="2">
                  <c:v>506.84970640640893</c:v>
                </c:pt>
                <c:pt idx="3">
                  <c:v>501.1710622315029</c:v>
                </c:pt>
                <c:pt idx="4">
                  <c:v>507.9528416225146</c:v>
                </c:pt>
                <c:pt idx="5">
                  <c:v>508.56880320915963</c:v>
                </c:pt>
                <c:pt idx="6">
                  <c:v>505.10317778617735</c:v>
                </c:pt>
                <c:pt idx="7">
                  <c:v>509.85787356332855</c:v>
                </c:pt>
              </c:numCache>
            </c:numRef>
          </c:val>
          <c:extLst>
            <c:ext xmlns:c16="http://schemas.microsoft.com/office/drawing/2014/chart" uri="{C3380CC4-5D6E-409C-BE32-E72D297353CC}">
              <c16:uniqueId val="{00000000-F498-4744-907C-80A6C2E837F3}"/>
            </c:ext>
          </c:extLst>
        </c:ser>
        <c:dLbls>
          <c:showLegendKey val="0"/>
          <c:showVal val="0"/>
          <c:showCatName val="0"/>
          <c:showSerName val="0"/>
          <c:showPercent val="0"/>
          <c:showBubbleSize val="0"/>
        </c:dLbls>
        <c:gapWidth val="75"/>
        <c:axId val="494027664"/>
        <c:axId val="494029712"/>
      </c:barChart>
      <c:catAx>
        <c:axId val="49402766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94029712"/>
        <c:crosses val="autoZero"/>
        <c:auto val="1"/>
        <c:lblAlgn val="ctr"/>
        <c:lblOffset val="100"/>
        <c:noMultiLvlLbl val="0"/>
      </c:catAx>
      <c:valAx>
        <c:axId val="494029712"/>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940276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'LeftAxis (2)'!$B$1</c:f>
              <c:strCache>
                <c:ptCount val="1"/>
                <c:pt idx="0">
                  <c:v>Data</c:v>
                </c:pt>
              </c:strCache>
            </c:strRef>
          </c:tx>
          <c:spPr>
            <a:solidFill>
              <a:schemeClr val="accent1"/>
            </a:solidFill>
            <a:ln>
              <a:noFill/>
            </a:ln>
            <a:effectLst/>
          </c:spPr>
          <c:invertIfNegative val="0"/>
          <c:cat>
            <c:strRef>
              <c:f>'LeftAxis (2)'!$A$2:$A$9</c:f>
              <c:strCache>
                <c:ptCount val="8"/>
                <c:pt idx="0">
                  <c:v>A</c:v>
                </c:pt>
                <c:pt idx="1">
                  <c:v>B</c:v>
                </c:pt>
                <c:pt idx="2">
                  <c:v>C</c:v>
                </c:pt>
                <c:pt idx="3">
                  <c:v>D</c:v>
                </c:pt>
                <c:pt idx="4">
                  <c:v>E</c:v>
                </c:pt>
                <c:pt idx="5">
                  <c:v>F</c:v>
                </c:pt>
                <c:pt idx="6">
                  <c:v>G</c:v>
                </c:pt>
                <c:pt idx="7">
                  <c:v>H</c:v>
                </c:pt>
              </c:strCache>
            </c:strRef>
          </c:cat>
          <c:val>
            <c:numRef>
              <c:f>'LeftAxis (2)'!$B$2:$B$9</c:f>
              <c:numCache>
                <c:formatCode>General</c:formatCode>
                <c:ptCount val="8"/>
                <c:pt idx="0">
                  <c:v>500.56558219280384</c:v>
                </c:pt>
                <c:pt idx="1">
                  <c:v>502.47029853813905</c:v>
                </c:pt>
                <c:pt idx="2">
                  <c:v>506.63013709347172</c:v>
                </c:pt>
                <c:pt idx="3">
                  <c:v>505.87922409904667</c:v>
                </c:pt>
                <c:pt idx="4">
                  <c:v>508.45471958123215</c:v>
                </c:pt>
                <c:pt idx="5">
                  <c:v>500.40473943892715</c:v>
                </c:pt>
                <c:pt idx="6">
                  <c:v>508.43546497054115</c:v>
                </c:pt>
                <c:pt idx="7">
                  <c:v>504.26938062756659</c:v>
                </c:pt>
              </c:numCache>
            </c:numRef>
          </c:val>
          <c:extLst>
            <c:ext xmlns:c16="http://schemas.microsoft.com/office/drawing/2014/chart" uri="{C3380CC4-5D6E-409C-BE32-E72D297353CC}">
              <c16:uniqueId val="{00000000-E61C-4C45-B312-20116A61912F}"/>
            </c:ext>
          </c:extLst>
        </c:ser>
        <c:dLbls>
          <c:showLegendKey val="0"/>
          <c:showVal val="0"/>
          <c:showCatName val="0"/>
          <c:showSerName val="0"/>
          <c:showPercent val="0"/>
          <c:showBubbleSize val="0"/>
        </c:dLbls>
        <c:gapWidth val="75"/>
        <c:axId val="531907120"/>
        <c:axId val="531891760"/>
      </c:barChart>
      <c:catAx>
        <c:axId val="5319071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31891760"/>
        <c:crosses val="autoZero"/>
        <c:auto val="1"/>
        <c:lblAlgn val="ctr"/>
        <c:lblOffset val="100"/>
        <c:noMultiLvlLbl val="0"/>
      </c:catAx>
      <c:valAx>
        <c:axId val="531891760"/>
        <c:scaling>
          <c:orientation val="minMax"/>
          <c:min val="5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31907120"/>
        <c:crosses val="autoZero"/>
        <c:crossBetween val="between"/>
        <c:majorUnit val="2.5"/>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many forms of visualizations such as photographs, street art, comics, </a:t>
            </a:r>
            <a:r>
              <a:rPr lang="en-US" dirty="0" err="1"/>
              <a:t>etc</a:t>
            </a:r>
            <a:r>
              <a:rPr lang="en-US" dirty="0"/>
              <a:t> which can convey information</a:t>
            </a:r>
          </a:p>
          <a:p>
            <a:endParaRPr lang="en-US" dirty="0"/>
          </a:p>
        </p:txBody>
      </p:sp>
    </p:spTree>
    <p:extLst>
      <p:ext uri="{BB962C8B-B14F-4D97-AF65-F5344CB8AC3E}">
        <p14:creationId xmlns:p14="http://schemas.microsoft.com/office/powerpoint/2010/main" val="3727026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charts are not very popular given that it is hard to compare areas.  For example if the small circle has a value of 1, what is the value of the bigger circle? (it could be 2 because the diameter is double or 4 because the area is 4 times.</a:t>
            </a:r>
          </a:p>
          <a:p>
            <a:endParaRPr lang="en-US" dirty="0"/>
          </a:p>
        </p:txBody>
      </p:sp>
    </p:spTree>
    <p:extLst>
      <p:ext uri="{BB962C8B-B14F-4D97-AF65-F5344CB8AC3E}">
        <p14:creationId xmlns:p14="http://schemas.microsoft.com/office/powerpoint/2010/main" val="4112528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the charts you will create are highlighted in blue</a:t>
            </a:r>
          </a:p>
          <a:p>
            <a:endParaRPr lang="en-US" dirty="0"/>
          </a:p>
        </p:txBody>
      </p:sp>
    </p:spTree>
    <p:extLst>
      <p:ext uri="{BB962C8B-B14F-4D97-AF65-F5344CB8AC3E}">
        <p14:creationId xmlns:p14="http://schemas.microsoft.com/office/powerpoint/2010/main" val="3134306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common problem is working in a team and having a great insight.  You then ask the team to email you charts to put on a presentation for the key stakeholders.</a:t>
            </a:r>
          </a:p>
          <a:p>
            <a:endParaRPr lang="en-US" dirty="0"/>
          </a:p>
        </p:txBody>
      </p:sp>
    </p:spTree>
    <p:extLst>
      <p:ext uri="{BB962C8B-B14F-4D97-AF65-F5344CB8AC3E}">
        <p14:creationId xmlns:p14="http://schemas.microsoft.com/office/powerpoint/2010/main" val="2436269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spcBef>
                <a:spcPts val="0"/>
              </a:spcBef>
              <a:buNone/>
            </a:pPr>
            <a:r>
              <a:rPr lang="en-US" dirty="0"/>
              <a:t>When you receive the charts that they sent, one of them looks like this.</a:t>
            </a:r>
          </a:p>
          <a:p>
            <a:pPr lvl="0">
              <a:spcBef>
                <a:spcPts val="0"/>
              </a:spcBef>
              <a:buNone/>
            </a:pPr>
            <a:endParaRPr lang="en-US" dirty="0"/>
          </a:p>
          <a:p>
            <a:pPr lvl="0">
              <a:spcBef>
                <a:spcPts val="0"/>
              </a:spcBef>
              <a:buNone/>
            </a:pPr>
            <a:r>
              <a:rPr lang="en-US" dirty="0"/>
              <a:t>What is the main conclusion of this chart? It’s hard to say.  This is a data dump.</a:t>
            </a:r>
          </a:p>
          <a:p>
            <a:endParaRPr lang="en-US" dirty="0"/>
          </a:p>
        </p:txBody>
      </p:sp>
    </p:spTree>
    <p:extLst>
      <p:ext uri="{BB962C8B-B14F-4D97-AF65-F5344CB8AC3E}">
        <p14:creationId xmlns:p14="http://schemas.microsoft.com/office/powerpoint/2010/main" val="2160991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Norman doors were named after Don Norman for labelling poor door design.</a:t>
            </a:r>
          </a:p>
          <a:p>
            <a:endParaRPr lang="en-US" dirty="0"/>
          </a:p>
        </p:txBody>
      </p:sp>
    </p:spTree>
    <p:extLst>
      <p:ext uri="{BB962C8B-B14F-4D97-AF65-F5344CB8AC3E}">
        <p14:creationId xmlns:p14="http://schemas.microsoft.com/office/powerpoint/2010/main" val="2753584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image above is a Norman door.</a:t>
            </a:r>
          </a:p>
          <a:p>
            <a:endParaRPr lang="en-US" dirty="0"/>
          </a:p>
        </p:txBody>
      </p:sp>
    </p:spTree>
    <p:extLst>
      <p:ext uri="{BB962C8B-B14F-4D97-AF65-F5344CB8AC3E}">
        <p14:creationId xmlns:p14="http://schemas.microsoft.com/office/powerpoint/2010/main" val="2616494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door is better designed.  The user can figure out how to make it work.</a:t>
            </a:r>
          </a:p>
          <a:p>
            <a:endParaRPr lang="en-US" dirty="0"/>
          </a:p>
        </p:txBody>
      </p:sp>
    </p:spTree>
    <p:extLst>
      <p:ext uri="{BB962C8B-B14F-4D97-AF65-F5344CB8AC3E}">
        <p14:creationId xmlns:p14="http://schemas.microsoft.com/office/powerpoint/2010/main" val="3956507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read horizontally and our field of view is larger in the horizontal direction.  Avoid vertical text.</a:t>
            </a:r>
          </a:p>
          <a:p>
            <a:endParaRPr lang="en-US" dirty="0"/>
          </a:p>
        </p:txBody>
      </p:sp>
    </p:spTree>
    <p:extLst>
      <p:ext uri="{BB962C8B-B14F-4D97-AF65-F5344CB8AC3E}">
        <p14:creationId xmlns:p14="http://schemas.microsoft.com/office/powerpoint/2010/main" val="2819523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 the right font size</a:t>
            </a:r>
          </a:p>
          <a:p>
            <a:endParaRPr lang="en-US" dirty="0"/>
          </a:p>
        </p:txBody>
      </p:sp>
    </p:spTree>
    <p:extLst>
      <p:ext uri="{BB962C8B-B14F-4D97-AF65-F5344CB8AC3E}">
        <p14:creationId xmlns:p14="http://schemas.microsoft.com/office/powerpoint/2010/main" val="516219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As a rule of thumb do not use more than 5 color on your palette</a:t>
            </a:r>
            <a:endParaRPr dirty="0"/>
          </a:p>
        </p:txBody>
      </p:sp>
    </p:spTree>
    <p:extLst>
      <p:ext uri="{BB962C8B-B14F-4D97-AF65-F5344CB8AC3E}">
        <p14:creationId xmlns:p14="http://schemas.microsoft.com/office/powerpoint/2010/main" val="3055490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usually hear that a picture is worth a thousand words</a:t>
            </a:r>
          </a:p>
          <a:p>
            <a:endParaRPr lang="en-US" dirty="0"/>
          </a:p>
        </p:txBody>
      </p:sp>
    </p:spTree>
    <p:extLst>
      <p:ext uri="{BB962C8B-B14F-4D97-AF65-F5344CB8AC3E}">
        <p14:creationId xmlns:p14="http://schemas.microsoft.com/office/powerpoint/2010/main" val="1663192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Colors are used in these four forms</a:t>
            </a:r>
            <a:endParaRPr dirty="0"/>
          </a:p>
        </p:txBody>
      </p:sp>
    </p:spTree>
    <p:extLst>
      <p:ext uri="{BB962C8B-B14F-4D97-AF65-F5344CB8AC3E}">
        <p14:creationId xmlns:p14="http://schemas.microsoft.com/office/powerpoint/2010/main" val="292053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If you create multiple charts, make sure you use the same color scheme throughout</a:t>
            </a:r>
            <a:endParaRPr dirty="0"/>
          </a:p>
        </p:txBody>
      </p:sp>
    </p:spTree>
    <p:extLst>
      <p:ext uri="{BB962C8B-B14F-4D97-AF65-F5344CB8AC3E}">
        <p14:creationId xmlns:p14="http://schemas.microsoft.com/office/powerpoint/2010/main" val="2061490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77533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Any color can be converted into grayscale using the equation above.  The colors on the left will print in the same grayscale.  A lot of your charts may be printed out in a B+W printer, so make sure the grayscale does not lose your color scheme.</a:t>
            </a:r>
            <a:endParaRPr dirty="0"/>
          </a:p>
        </p:txBody>
      </p:sp>
    </p:spTree>
    <p:extLst>
      <p:ext uri="{BB962C8B-B14F-4D97-AF65-F5344CB8AC3E}">
        <p14:creationId xmlns:p14="http://schemas.microsoft.com/office/powerpoint/2010/main" val="913741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What is the color of his shirt? This is an example of two colors that look similar in grayscale</a:t>
            </a:r>
            <a:endParaRPr dirty="0"/>
          </a:p>
        </p:txBody>
      </p:sp>
    </p:spTree>
    <p:extLst>
      <p:ext uri="{BB962C8B-B14F-4D97-AF65-F5344CB8AC3E}">
        <p14:creationId xmlns:p14="http://schemas.microsoft.com/office/powerpoint/2010/main" val="3519418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Rods don’t see color but are sensitive to low light.  We use this to see in the dark (when we wake up in the middle of the night). Cones are for color.</a:t>
            </a:r>
            <a:endParaRPr dirty="0"/>
          </a:p>
        </p:txBody>
      </p:sp>
    </p:spTree>
    <p:extLst>
      <p:ext uri="{BB962C8B-B14F-4D97-AF65-F5344CB8AC3E}">
        <p14:creationId xmlns:p14="http://schemas.microsoft.com/office/powerpoint/2010/main" val="2223292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Color blindness is a lack of cones.</a:t>
            </a:r>
            <a:endParaRPr dirty="0"/>
          </a:p>
        </p:txBody>
      </p:sp>
    </p:spTree>
    <p:extLst>
      <p:ext uri="{BB962C8B-B14F-4D97-AF65-F5344CB8AC3E}">
        <p14:creationId xmlns:p14="http://schemas.microsoft.com/office/powerpoint/2010/main" val="42797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299042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We distinguish foreground and background well.  Try to avoid the camouflage.</a:t>
            </a:r>
            <a:endParaRPr dirty="0"/>
          </a:p>
        </p:txBody>
      </p:sp>
    </p:spTree>
    <p:extLst>
      <p:ext uri="{BB962C8B-B14F-4D97-AF65-F5344CB8AC3E}">
        <p14:creationId xmlns:p14="http://schemas.microsoft.com/office/powerpoint/2010/main" val="1913737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students to figure out how many 3’s are in the next image.  It will take them some time.</a:t>
            </a:r>
          </a:p>
          <a:p>
            <a:endParaRPr lang="en-US" dirty="0"/>
          </a:p>
        </p:txBody>
      </p:sp>
    </p:spTree>
    <p:extLst>
      <p:ext uri="{BB962C8B-B14F-4D97-AF65-F5344CB8AC3E}">
        <p14:creationId xmlns:p14="http://schemas.microsoft.com/office/powerpoint/2010/main" val="3121150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in our field, a picture is worth a thousand rows.  Have the students determine the year with the highest profit.  It will take them a minute or so to complete the task.</a:t>
            </a:r>
          </a:p>
          <a:p>
            <a:endParaRPr lang="en-US" dirty="0"/>
          </a:p>
        </p:txBody>
      </p:sp>
    </p:spTree>
    <p:extLst>
      <p:ext uri="{BB962C8B-B14F-4D97-AF65-F5344CB8AC3E}">
        <p14:creationId xmlns:p14="http://schemas.microsoft.com/office/powerpoint/2010/main" val="506927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Now ask them again for the next slide.</a:t>
            </a:r>
            <a:endParaRPr dirty="0"/>
          </a:p>
        </p:txBody>
      </p:sp>
    </p:spTree>
    <p:extLst>
      <p:ext uri="{BB962C8B-B14F-4D97-AF65-F5344CB8AC3E}">
        <p14:creationId xmlns:p14="http://schemas.microsoft.com/office/powerpoint/2010/main" val="2965107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This task is much easier.</a:t>
            </a:r>
            <a:endParaRPr dirty="0"/>
          </a:p>
        </p:txBody>
      </p:sp>
    </p:spTree>
    <p:extLst>
      <p:ext uri="{BB962C8B-B14F-4D97-AF65-F5344CB8AC3E}">
        <p14:creationId xmlns:p14="http://schemas.microsoft.com/office/powerpoint/2010/main" val="206026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Here we see that on the top, everything is on the background.  In the middle, everything is on the foreground.  The bottom has the right balance, which allows us to see the hidden message.</a:t>
            </a:r>
            <a:endParaRPr dirty="0"/>
          </a:p>
        </p:txBody>
      </p:sp>
    </p:spTree>
    <p:extLst>
      <p:ext uri="{BB962C8B-B14F-4D97-AF65-F5344CB8AC3E}">
        <p14:creationId xmlns:p14="http://schemas.microsoft.com/office/powerpoint/2010/main" val="15182155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These are areas that our brain processes subconsciously before we think about it.  We can use them to highlight things.</a:t>
            </a:r>
            <a:endParaRPr dirty="0"/>
          </a:p>
        </p:txBody>
      </p:sp>
    </p:spTree>
    <p:extLst>
      <p:ext uri="{BB962C8B-B14F-4D97-AF65-F5344CB8AC3E}">
        <p14:creationId xmlns:p14="http://schemas.microsoft.com/office/powerpoint/2010/main" val="286821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012901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Unless you need gridlines, avoid having them.</a:t>
            </a:r>
            <a:endParaRPr dirty="0"/>
          </a:p>
        </p:txBody>
      </p:sp>
    </p:spTree>
    <p:extLst>
      <p:ext uri="{BB962C8B-B14F-4D97-AF65-F5344CB8AC3E}">
        <p14:creationId xmlns:p14="http://schemas.microsoft.com/office/powerpoint/2010/main" val="3158930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72804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If a third party can’t figure out your chart within 30 seconds, you have not done a good job</a:t>
            </a:r>
            <a:endParaRPr dirty="0"/>
          </a:p>
        </p:txBody>
      </p:sp>
    </p:spTree>
    <p:extLst>
      <p:ext uri="{BB962C8B-B14F-4D97-AF65-F5344CB8AC3E}">
        <p14:creationId xmlns:p14="http://schemas.microsoft.com/office/powerpoint/2010/main" val="3642272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6969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35478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spcBef>
                <a:spcPts val="0"/>
              </a:spcBef>
              <a:buNone/>
            </a:pPr>
            <a:r>
              <a:rPr lang="en-US" dirty="0"/>
              <a:t>Here is the same data in a bar chart form. It should take the students no time to figure out that 2008 is the most profitable year. This is the power of visualization, where we can perform a task (determine the most profitable year) very quickly.</a:t>
            </a:r>
          </a:p>
          <a:p>
            <a:endParaRPr lang="en-US" dirty="0"/>
          </a:p>
        </p:txBody>
      </p:sp>
    </p:spTree>
    <p:extLst>
      <p:ext uri="{BB962C8B-B14F-4D97-AF65-F5344CB8AC3E}">
        <p14:creationId xmlns:p14="http://schemas.microsoft.com/office/powerpoint/2010/main" val="2047633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99842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40300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You would think that the difference between the bars is 3X, but when you look at the numbers it ends up being 14% difference</a:t>
            </a:r>
            <a:endParaRPr dirty="0"/>
          </a:p>
        </p:txBody>
      </p:sp>
    </p:spTree>
    <p:extLst>
      <p:ext uri="{BB962C8B-B14F-4D97-AF65-F5344CB8AC3E}">
        <p14:creationId xmlns:p14="http://schemas.microsoft.com/office/powerpoint/2010/main" val="6327442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Left is Maduro running for reelection for Venezuela.  On the right is the opposition candidate Enrique </a:t>
            </a:r>
            <a:r>
              <a:rPr lang="en-US" dirty="0" err="1"/>
              <a:t>Capriles</a:t>
            </a:r>
            <a:r>
              <a:rPr lang="en-US" dirty="0"/>
              <a:t> </a:t>
            </a:r>
            <a:r>
              <a:rPr lang="en-US" dirty="0" err="1"/>
              <a:t>Radonski</a:t>
            </a:r>
            <a:r>
              <a:rPr lang="en-US" dirty="0"/>
              <a:t>. What percent of the popular vote did each candidate get?</a:t>
            </a:r>
            <a:endParaRPr dirty="0"/>
          </a:p>
        </p:txBody>
      </p:sp>
    </p:spTree>
    <p:extLst>
      <p:ext uri="{BB962C8B-B14F-4D97-AF65-F5344CB8AC3E}">
        <p14:creationId xmlns:p14="http://schemas.microsoft.com/office/powerpoint/2010/main" val="8894043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Pie adds to more than 100%</a:t>
            </a:r>
            <a:endParaRPr dirty="0"/>
          </a:p>
        </p:txBody>
      </p:sp>
    </p:spTree>
    <p:extLst>
      <p:ext uri="{BB962C8B-B14F-4D97-AF65-F5344CB8AC3E}">
        <p14:creationId xmlns:p14="http://schemas.microsoft.com/office/powerpoint/2010/main" val="3049110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169704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Left and right are same data but plotted with the same or different axis.  The conclusions may be different depending on how you present the data.</a:t>
            </a:r>
            <a:endParaRPr dirty="0"/>
          </a:p>
        </p:txBody>
      </p:sp>
    </p:spTree>
    <p:extLst>
      <p:ext uri="{BB962C8B-B14F-4D97-AF65-F5344CB8AC3E}">
        <p14:creationId xmlns:p14="http://schemas.microsoft.com/office/powerpoint/2010/main" val="14061612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5318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13383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91747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just create pretty charts.  If you include a chart, make sure there is a purpose for it.</a:t>
            </a:r>
          </a:p>
          <a:p>
            <a:endParaRPr lang="en-US" dirty="0"/>
          </a:p>
        </p:txBody>
      </p:sp>
    </p:spTree>
    <p:extLst>
      <p:ext uri="{BB962C8B-B14F-4D97-AF65-F5344CB8AC3E}">
        <p14:creationId xmlns:p14="http://schemas.microsoft.com/office/powerpoint/2010/main" val="11980829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699505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017421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533204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What is the goal of this chart, what are they trying to convey?</a:t>
            </a:r>
            <a:endParaRPr dirty="0"/>
          </a:p>
        </p:txBody>
      </p:sp>
    </p:spTree>
    <p:extLst>
      <p:ext uri="{BB962C8B-B14F-4D97-AF65-F5344CB8AC3E}">
        <p14:creationId xmlns:p14="http://schemas.microsoft.com/office/powerpoint/2010/main" val="25177647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029833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How can this chart be improved?  Have students brainstorm and show the suggestions.</a:t>
            </a:r>
            <a:endParaRPr dirty="0"/>
          </a:p>
        </p:txBody>
      </p:sp>
    </p:spTree>
    <p:extLst>
      <p:ext uri="{BB962C8B-B14F-4D97-AF65-F5344CB8AC3E}">
        <p14:creationId xmlns:p14="http://schemas.microsoft.com/office/powerpoint/2010/main" val="30057504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19656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301727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219846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52449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1854 there was a cholera outbreak in London.  At the time it was unclear if cholera spread via airborne, water, etc.  Dr. John Snow put on a map several bars symbolizing the number of deaths per location.  The image on the right is a heat map someone created on top of the map.  The red dots indicate locations where people died from cholera.  The blue dots indicate water pumps.  We can observe that there is a Water pump right in the middle on Broad Street.  This was the first indication that cholera could be spread via water.  They shut down that water pump and were able to control the outbreak.  This visual is one of the early indications of how a good visual can have a big impact.</a:t>
            </a:r>
            <a:br>
              <a:rPr lang="en-US" dirty="0"/>
            </a:br>
            <a:endParaRPr lang="en-US" dirty="0"/>
          </a:p>
          <a:p>
            <a:endParaRPr lang="en-US" dirty="0"/>
          </a:p>
        </p:txBody>
      </p:sp>
    </p:spTree>
    <p:extLst>
      <p:ext uri="{BB962C8B-B14F-4D97-AF65-F5344CB8AC3E}">
        <p14:creationId xmlns:p14="http://schemas.microsoft.com/office/powerpoint/2010/main" val="27365985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23005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445964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16006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591782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17762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856200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340151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41793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84388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4344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one of the original subway maps of the London Tube.  It is hard to figure out how to get from one place to another.  It is a very accurate representation of reality, but not very useful.</a:t>
            </a:r>
          </a:p>
          <a:p>
            <a:endParaRPr lang="en-US" dirty="0"/>
          </a:p>
        </p:txBody>
      </p:sp>
    </p:spTree>
    <p:extLst>
      <p:ext uri="{BB962C8B-B14F-4D97-AF65-F5344CB8AC3E}">
        <p14:creationId xmlns:p14="http://schemas.microsoft.com/office/powerpoint/2010/main" val="42822918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37191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895834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00767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Harry Beck – an electrical engineer – redesigned the map.  The lines are horizontal, vertical and diagonal, and the stations are equally spaced.  This is not a very accurate map, but extremely effective.  In summary, usefulness is more important than accuracy,</a:t>
            </a:r>
          </a:p>
          <a:p>
            <a:endParaRPr lang="en-US" dirty="0"/>
          </a:p>
        </p:txBody>
      </p:sp>
    </p:spTree>
    <p:extLst>
      <p:ext uri="{BB962C8B-B14F-4D97-AF65-F5344CB8AC3E}">
        <p14:creationId xmlns:p14="http://schemas.microsoft.com/office/powerpoint/2010/main" val="202019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convert continuous data into discrete by using bins</a:t>
            </a:r>
          </a:p>
          <a:p>
            <a:endParaRPr lang="en-US" dirty="0"/>
          </a:p>
        </p:txBody>
      </p:sp>
    </p:spTree>
    <p:extLst>
      <p:ext uri="{BB962C8B-B14F-4D97-AF65-F5344CB8AC3E}">
        <p14:creationId xmlns:p14="http://schemas.microsoft.com/office/powerpoint/2010/main" val="11098646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72303" y="564409"/>
            <a:ext cx="7208262" cy="2578841"/>
          </a:xfrm>
          <a:prstGeom prst="rect">
            <a:avLst/>
          </a:prstGeom>
        </p:spPr>
        <p:txBody>
          <a:bodyPr anchor="t" anchorCtr="0"/>
          <a:lstStyle>
            <a:lvl1pPr>
              <a:defRPr sz="4950">
                <a:solidFill>
                  <a:schemeClr val="bg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1AB164B-0894-B142-A83D-CC15DEBBD684}"/>
              </a:ext>
            </a:extLst>
          </p:cNvPr>
          <p:cNvPicPr>
            <a:picLocks noChangeAspect="1"/>
          </p:cNvPicPr>
          <p:nvPr/>
        </p:nvPicPr>
        <p:blipFill>
          <a:blip r:embed="rId2">
            <a:alphaModFix amt="40000"/>
          </a:blip>
          <a:stretch>
            <a:fillRect/>
          </a:stretch>
        </p:blipFill>
        <p:spPr>
          <a:xfrm>
            <a:off x="8470373" y="4220936"/>
            <a:ext cx="428593" cy="681852"/>
          </a:xfrm>
          <a:prstGeom prst="rect">
            <a:avLst/>
          </a:prstGeom>
        </p:spPr>
      </p:pic>
      <p:sp>
        <p:nvSpPr>
          <p:cNvPr id="24" name="Rectangle 23">
            <a:extLst>
              <a:ext uri="{FF2B5EF4-FFF2-40B4-BE49-F238E27FC236}">
                <a16:creationId xmlns:a16="http://schemas.microsoft.com/office/drawing/2014/main" id="{FCAA1506-7899-5843-A44E-BB8E80613307}"/>
              </a:ext>
            </a:extLst>
          </p:cNvPr>
          <p:cNvSpPr/>
          <p:nvPr/>
        </p:nvSpPr>
        <p:spPr>
          <a:xfrm>
            <a:off x="0" y="0"/>
            <a:ext cx="81643" cy="51435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4663076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754" y="3657590"/>
            <a:ext cx="7177646" cy="425054"/>
          </a:xfrm>
          <a:prstGeom prst="rect">
            <a:avLst/>
          </a:prstGeom>
        </p:spPr>
        <p:txBody>
          <a:bodyPr anchor="t" anchorCtr="0">
            <a:normAutofit/>
          </a:bodyPr>
          <a:lstStyle>
            <a:lvl1pPr algn="l">
              <a:defRPr sz="1800" b="0" spc="0">
                <a:solidFill>
                  <a:schemeClr val="tx1">
                    <a:lumMod val="65000"/>
                    <a:lumOff val="3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754" y="571500"/>
            <a:ext cx="7177646" cy="2730500"/>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94754" y="4082644"/>
            <a:ext cx="7177645" cy="370284"/>
          </a:xfrm>
        </p:spPr>
        <p:txBody>
          <a:bodyPr>
            <a:normAutofit/>
          </a:bodyPr>
          <a:lstStyle>
            <a:lvl1pPr marL="0" indent="0">
              <a:buNone/>
              <a:defRPr sz="120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8" name="Straight Connector 7">
            <a:extLst>
              <a:ext uri="{FF2B5EF4-FFF2-40B4-BE49-F238E27FC236}">
                <a16:creationId xmlns:a16="http://schemas.microsoft.com/office/drawing/2014/main" id="{F346D643-3D40-A544-BA11-C5702B803186}"/>
              </a:ext>
            </a:extLst>
          </p:cNvPr>
          <p:cNvCxnSpPr>
            <a:cxnSpLocks/>
          </p:cNvCxnSpPr>
          <p:nvPr/>
        </p:nvCxnSpPr>
        <p:spPr>
          <a:xfrm>
            <a:off x="594754" y="3612156"/>
            <a:ext cx="7177646"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1852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5523" y="669471"/>
            <a:ext cx="5790014" cy="2464594"/>
          </a:xfrm>
          <a:prstGeom prst="rect">
            <a:avLst/>
          </a:prstGeom>
        </p:spPr>
        <p:txBody>
          <a:bodyPr/>
          <a:lstStyle>
            <a:lvl1pPr>
              <a:defRPr sz="3600" spc="0"/>
            </a:lvl1pPr>
          </a:lstStyle>
          <a:p>
            <a:r>
              <a:rPr lang="en-US"/>
              <a:t>Click to edit Master title style</a:t>
            </a:r>
            <a:endParaRPr lang="en-US" dirty="0"/>
          </a:p>
        </p:txBody>
      </p:sp>
      <p:sp>
        <p:nvSpPr>
          <p:cNvPr id="11" name="Text Placeholder 3"/>
          <p:cNvSpPr>
            <a:spLocks noGrp="1"/>
          </p:cNvSpPr>
          <p:nvPr>
            <p:ph type="body" sz="half" idx="14" hasCustomPrompt="1"/>
          </p:nvPr>
        </p:nvSpPr>
        <p:spPr>
          <a:xfrm>
            <a:off x="966954" y="3301434"/>
            <a:ext cx="5459737" cy="374060"/>
          </a:xfrm>
        </p:spPr>
        <p:txBody>
          <a:bodyPr vert="horz" lIns="91440" tIns="45720" rIns="91440" bIns="45720" rtlCol="0" anchor="t">
            <a:normAutofit/>
          </a:bodyPr>
          <a:lstStyle>
            <a:lvl1pPr marL="0" indent="0">
              <a:buNone/>
              <a:defRPr lang="en-US" sz="13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dirty="0"/>
              <a:t>- QUOTE AUTHOR</a:t>
            </a:r>
          </a:p>
        </p:txBody>
      </p:sp>
      <p:sp>
        <p:nvSpPr>
          <p:cNvPr id="12" name="TextBox 11"/>
          <p:cNvSpPr txBox="1"/>
          <p:nvPr/>
        </p:nvSpPr>
        <p:spPr>
          <a:xfrm>
            <a:off x="308370" y="31206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732529" y="2573723"/>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63809056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0980" y="925830"/>
            <a:ext cx="5790014" cy="621031"/>
          </a:xfrm>
          <a:prstGeom prst="rect">
            <a:avLst/>
          </a:prstGeom>
        </p:spPr>
        <p:txBody>
          <a:bodyPr/>
          <a:lstStyle>
            <a:lvl1pPr>
              <a:defRPr sz="3600"/>
            </a:lvl1pPr>
          </a:lstStyle>
          <a:p>
            <a:r>
              <a:rPr lang="en-US" dirty="0"/>
              <a:t>TITLE GOES HERE</a:t>
            </a:r>
          </a:p>
        </p:txBody>
      </p:sp>
      <p:sp>
        <p:nvSpPr>
          <p:cNvPr id="9" name="Text Placeholder 7">
            <a:extLst>
              <a:ext uri="{FF2B5EF4-FFF2-40B4-BE49-F238E27FC236}">
                <a16:creationId xmlns:a16="http://schemas.microsoft.com/office/drawing/2014/main" id="{0C302B9C-2E99-DD43-B6BC-73FCC0BAA519}"/>
              </a:ext>
            </a:extLst>
          </p:cNvPr>
          <p:cNvSpPr>
            <a:spLocks noGrp="1"/>
          </p:cNvSpPr>
          <p:nvPr>
            <p:ph type="body" sz="quarter" idx="12"/>
          </p:nvPr>
        </p:nvSpPr>
        <p:spPr>
          <a:xfrm>
            <a:off x="520980" y="1795224"/>
            <a:ext cx="5790014" cy="1770936"/>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stStyle>
          <a:p>
            <a:pPr lvl="0"/>
            <a:r>
              <a:rPr lang="en-US"/>
              <a:t>Edit Master text styles</a:t>
            </a:r>
          </a:p>
        </p:txBody>
      </p:sp>
      <p:sp>
        <p:nvSpPr>
          <p:cNvPr id="4" name="Rounded Rectangle 3">
            <a:extLst>
              <a:ext uri="{FF2B5EF4-FFF2-40B4-BE49-F238E27FC236}">
                <a16:creationId xmlns:a16="http://schemas.microsoft.com/office/drawing/2014/main" id="{7F177E7E-7C5D-534C-BCB5-67E15CA69734}"/>
              </a:ext>
            </a:extLst>
          </p:cNvPr>
          <p:cNvSpPr/>
          <p:nvPr/>
        </p:nvSpPr>
        <p:spPr>
          <a:xfrm>
            <a:off x="520980" y="3726180"/>
            <a:ext cx="3504013" cy="4876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CALL OUT or CALL TO ACTION can go here</a:t>
            </a:r>
          </a:p>
        </p:txBody>
      </p:sp>
    </p:spTree>
    <p:extLst>
      <p:ext uri="{BB962C8B-B14F-4D97-AF65-F5344CB8AC3E}">
        <p14:creationId xmlns:p14="http://schemas.microsoft.com/office/powerpoint/2010/main" val="413267134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9490" y="2221706"/>
            <a:ext cx="2210150"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6" name="Text Placeholder 3"/>
          <p:cNvSpPr>
            <a:spLocks noGrp="1"/>
          </p:cNvSpPr>
          <p:nvPr>
            <p:ph type="body" sz="half" idx="15"/>
          </p:nvPr>
        </p:nvSpPr>
        <p:spPr>
          <a:xfrm>
            <a:off x="484127" y="2736056"/>
            <a:ext cx="2195513" cy="1785938"/>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2907525" y="2221706"/>
            <a:ext cx="2202181"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9" name="Text Placeholder 3"/>
          <p:cNvSpPr>
            <a:spLocks noGrp="1"/>
          </p:cNvSpPr>
          <p:nvPr>
            <p:ph type="body" sz="half" idx="16"/>
          </p:nvPr>
        </p:nvSpPr>
        <p:spPr>
          <a:xfrm>
            <a:off x="2899609" y="2736056"/>
            <a:ext cx="2210096" cy="1785938"/>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338305" y="2221706"/>
            <a:ext cx="2199085"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Text Placeholder 3"/>
          <p:cNvSpPr>
            <a:spLocks noGrp="1"/>
          </p:cNvSpPr>
          <p:nvPr>
            <p:ph type="body" sz="half" idx="17"/>
          </p:nvPr>
        </p:nvSpPr>
        <p:spPr>
          <a:xfrm>
            <a:off x="5338305" y="2736056"/>
            <a:ext cx="2199085" cy="1785938"/>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7" name="Straight Connector 16"/>
          <p:cNvCxnSpPr>
            <a:cxnSpLocks/>
          </p:cNvCxnSpPr>
          <p:nvPr/>
        </p:nvCxnSpPr>
        <p:spPr>
          <a:xfrm>
            <a:off x="2789387" y="2336006"/>
            <a:ext cx="0" cy="218598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5216450" y="2336006"/>
            <a:ext cx="0" cy="218598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851FE1CA-4C16-AD45-BD54-500EEF78CC41}"/>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
        <p:nvSpPr>
          <p:cNvPr id="22" name="Oval 21">
            <a:extLst>
              <a:ext uri="{FF2B5EF4-FFF2-40B4-BE49-F238E27FC236}">
                <a16:creationId xmlns:a16="http://schemas.microsoft.com/office/drawing/2014/main" id="{69525150-06D1-F64E-A049-783F7E29F5F6}"/>
              </a:ext>
            </a:extLst>
          </p:cNvPr>
          <p:cNvSpPr/>
          <p:nvPr/>
        </p:nvSpPr>
        <p:spPr>
          <a:xfrm>
            <a:off x="540928" y="1225153"/>
            <a:ext cx="950119" cy="9501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id="{AAE72322-60BD-2643-8938-E19617DB5104}"/>
              </a:ext>
            </a:extLst>
          </p:cNvPr>
          <p:cNvSpPr/>
          <p:nvPr/>
        </p:nvSpPr>
        <p:spPr>
          <a:xfrm>
            <a:off x="2978962" y="1225153"/>
            <a:ext cx="950119" cy="9501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a:extLst>
              <a:ext uri="{FF2B5EF4-FFF2-40B4-BE49-F238E27FC236}">
                <a16:creationId xmlns:a16="http://schemas.microsoft.com/office/drawing/2014/main" id="{90C76404-DA09-8443-9D3C-1696077594EF}"/>
              </a:ext>
            </a:extLst>
          </p:cNvPr>
          <p:cNvSpPr/>
          <p:nvPr/>
        </p:nvSpPr>
        <p:spPr>
          <a:xfrm>
            <a:off x="5409743" y="1225153"/>
            <a:ext cx="950119" cy="9501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91419305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89347" y="2731012"/>
            <a:ext cx="2205038"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9" name="Picture Placeholder 2"/>
          <p:cNvSpPr>
            <a:spLocks noGrp="1" noChangeAspect="1"/>
          </p:cNvSpPr>
          <p:nvPr>
            <p:ph type="pic" idx="15"/>
          </p:nvPr>
        </p:nvSpPr>
        <p:spPr>
          <a:xfrm>
            <a:off x="489347" y="1364456"/>
            <a:ext cx="2205038"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163208"/>
            <a:ext cx="2205038" cy="1115899"/>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2917032" y="2731012"/>
            <a:ext cx="2197894"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0" name="Picture Placeholder 2"/>
          <p:cNvSpPr>
            <a:spLocks noGrp="1" noChangeAspect="1"/>
          </p:cNvSpPr>
          <p:nvPr>
            <p:ph type="pic" idx="21"/>
          </p:nvPr>
        </p:nvSpPr>
        <p:spPr>
          <a:xfrm>
            <a:off x="2917031" y="1364456"/>
            <a:ext cx="2197894"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163208"/>
            <a:ext cx="2200805" cy="1115899"/>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343525" y="2731012"/>
            <a:ext cx="2199085"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1" name="Picture Placeholder 2"/>
          <p:cNvSpPr>
            <a:spLocks noGrp="1" noChangeAspect="1"/>
          </p:cNvSpPr>
          <p:nvPr>
            <p:ph type="pic" idx="22"/>
          </p:nvPr>
        </p:nvSpPr>
        <p:spPr>
          <a:xfrm>
            <a:off x="5343525" y="1364456"/>
            <a:ext cx="2199085"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163206"/>
            <a:ext cx="2201998" cy="1115899"/>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9" name="Straight Connector 18"/>
          <p:cNvCxnSpPr/>
          <p:nvPr/>
        </p:nvCxnSpPr>
        <p:spPr>
          <a:xfrm>
            <a:off x="2794607" y="1307306"/>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307306"/>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F638FCE4-00A7-BB4E-98EC-AB681132F6D2}"/>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314227651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41997" y="1940253"/>
            <a:ext cx="6619244" cy="1262994"/>
          </a:xfrm>
          <a:prstGeom prst="rect">
            <a:avLst/>
          </a:prstGeom>
        </p:spPr>
        <p:txBody>
          <a:bodyPr anchor="t" anchorCtr="0"/>
          <a:lstStyle>
            <a:lvl1pPr algn="ctr">
              <a:defRPr sz="7200">
                <a:solidFill>
                  <a:schemeClr val="bg1"/>
                </a:solidFill>
              </a:defRPr>
            </a:lvl1pPr>
          </a:lstStyle>
          <a:p>
            <a:r>
              <a:rPr lang="en-US" dirty="0"/>
              <a:t>THANK YOU!</a:t>
            </a:r>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4082900" y="3426494"/>
            <a:ext cx="937438"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502509-4FE6-E24C-AA96-C740FC421C24}"/>
              </a:ext>
            </a:extLst>
          </p:cNvPr>
          <p:cNvSpPr/>
          <p:nvPr/>
        </p:nvSpPr>
        <p:spPr>
          <a:xfrm>
            <a:off x="4303336" y="0"/>
            <a:ext cx="514350" cy="85725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1350" dirty="0"/>
          </a:p>
        </p:txBody>
      </p:sp>
      <p:pic>
        <p:nvPicPr>
          <p:cNvPr id="15" name="Picture 14">
            <a:extLst>
              <a:ext uri="{FF2B5EF4-FFF2-40B4-BE49-F238E27FC236}">
                <a16:creationId xmlns:a16="http://schemas.microsoft.com/office/drawing/2014/main" id="{87B1010D-DEFC-A24B-9C13-2017C9E2029E}"/>
              </a:ext>
            </a:extLst>
          </p:cNvPr>
          <p:cNvPicPr>
            <a:picLocks noChangeAspect="1"/>
          </p:cNvPicPr>
          <p:nvPr/>
        </p:nvPicPr>
        <p:blipFill>
          <a:blip r:embed="rId2"/>
          <a:stretch>
            <a:fillRect/>
          </a:stretch>
        </p:blipFill>
        <p:spPr>
          <a:xfrm>
            <a:off x="4404388" y="360112"/>
            <a:ext cx="312245" cy="394565"/>
          </a:xfrm>
          <a:prstGeom prst="rect">
            <a:avLst/>
          </a:prstGeom>
        </p:spPr>
      </p:pic>
    </p:spTree>
    <p:extLst>
      <p:ext uri="{BB962C8B-B14F-4D97-AF65-F5344CB8AC3E}">
        <p14:creationId xmlns:p14="http://schemas.microsoft.com/office/powerpoint/2010/main" val="201461181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41997" y="1528649"/>
            <a:ext cx="6619244" cy="1964661"/>
          </a:xfrm>
          <a:prstGeom prst="rect">
            <a:avLst/>
          </a:prstGeom>
        </p:spPr>
        <p:txBody>
          <a:bodyPr anchor="t" anchorCtr="0"/>
          <a:lstStyle>
            <a:lvl1pPr algn="ctr">
              <a:defRPr sz="5400">
                <a:solidFill>
                  <a:schemeClr val="bg1"/>
                </a:solidFill>
              </a:defRPr>
            </a:lvl1pPr>
          </a:lstStyle>
          <a:p>
            <a:r>
              <a:rPr lang="en-US" dirty="0"/>
              <a:t>SECTION</a:t>
            </a:r>
            <a:br>
              <a:rPr lang="en-US" dirty="0"/>
            </a:br>
            <a:r>
              <a:rPr lang="en-US" dirty="0"/>
              <a:t>TITLE</a:t>
            </a:r>
          </a:p>
        </p:txBody>
      </p:sp>
      <p:sp>
        <p:nvSpPr>
          <p:cNvPr id="3" name="Subtitle 2"/>
          <p:cNvSpPr>
            <a:spLocks noGrp="1"/>
          </p:cNvSpPr>
          <p:nvPr>
            <p:ph type="subTitle" idx="1"/>
          </p:nvPr>
        </p:nvSpPr>
        <p:spPr>
          <a:xfrm>
            <a:off x="1241997" y="3796327"/>
            <a:ext cx="6619244" cy="484793"/>
          </a:xfrm>
        </p:spPr>
        <p:txBody>
          <a:bodyPr anchor="t"/>
          <a:lstStyle>
            <a:lvl1pPr marL="0" indent="0" algn="ctr">
              <a:buNone/>
              <a:defRPr cap="all">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4082900" y="3520115"/>
            <a:ext cx="937438"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FBE9B87-5D1F-E94B-B539-EC11664BD536}"/>
              </a:ext>
            </a:extLst>
          </p:cNvPr>
          <p:cNvSpPr/>
          <p:nvPr/>
        </p:nvSpPr>
        <p:spPr>
          <a:xfrm>
            <a:off x="4303336" y="0"/>
            <a:ext cx="514350" cy="85725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1350" dirty="0"/>
          </a:p>
        </p:txBody>
      </p:sp>
      <p:pic>
        <p:nvPicPr>
          <p:cNvPr id="10" name="Picture 9">
            <a:extLst>
              <a:ext uri="{FF2B5EF4-FFF2-40B4-BE49-F238E27FC236}">
                <a16:creationId xmlns:a16="http://schemas.microsoft.com/office/drawing/2014/main" id="{F5CA907F-9252-0B49-807C-E526EE69491B}"/>
              </a:ext>
            </a:extLst>
          </p:cNvPr>
          <p:cNvPicPr>
            <a:picLocks noChangeAspect="1"/>
          </p:cNvPicPr>
          <p:nvPr/>
        </p:nvPicPr>
        <p:blipFill>
          <a:blip r:embed="rId2"/>
          <a:stretch>
            <a:fillRect/>
          </a:stretch>
        </p:blipFill>
        <p:spPr>
          <a:xfrm>
            <a:off x="4404388" y="360112"/>
            <a:ext cx="312245" cy="394565"/>
          </a:xfrm>
          <a:prstGeom prst="rect">
            <a:avLst/>
          </a:prstGeom>
        </p:spPr>
      </p:pic>
    </p:spTree>
    <p:extLst>
      <p:ext uri="{BB962C8B-B14F-4D97-AF65-F5344CB8AC3E}">
        <p14:creationId xmlns:p14="http://schemas.microsoft.com/office/powerpoint/2010/main" val="296161227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1702" y="253814"/>
            <a:ext cx="7245688" cy="739168"/>
          </a:xfrm>
          <a:prstGeom prst="rect">
            <a:avLst/>
          </a:prstGeom>
        </p:spPr>
        <p:txBody>
          <a:bodyPr/>
          <a:lstStyle>
            <a:lvl1pPr>
              <a:defRPr spc="225"/>
            </a:lvl1pPr>
          </a:lstStyle>
          <a:p>
            <a:r>
              <a:rPr lang="en-US" dirty="0"/>
              <a:t>SLIDE TITLE GOES HERE</a:t>
            </a:r>
          </a:p>
        </p:txBody>
      </p:sp>
      <p:sp>
        <p:nvSpPr>
          <p:cNvPr id="3" name="Content Placeholder 2"/>
          <p:cNvSpPr>
            <a:spLocks noGrp="1"/>
          </p:cNvSpPr>
          <p:nvPr>
            <p:ph idx="1"/>
          </p:nvPr>
        </p:nvSpPr>
        <p:spPr>
          <a:xfrm>
            <a:off x="291702" y="1193007"/>
            <a:ext cx="7245688" cy="3146611"/>
          </a:xfrm>
        </p:spPr>
        <p:txBody>
          <a:bodyPr/>
          <a:lstStyle>
            <a:lvl1pPr>
              <a:defRPr b="0" i="0">
                <a:solidFill>
                  <a:schemeClr val="tx1">
                    <a:lumMod val="65000"/>
                    <a:lumOff val="35000"/>
                  </a:schemeClr>
                </a:solidFill>
                <a:latin typeface="Calibri" panose="020F0502020204030204" pitchFamily="34" charset="0"/>
                <a:cs typeface="Calibri" panose="020F0502020204030204" pitchFamily="34" charset="0"/>
              </a:defRPr>
            </a:lvl1pPr>
            <a:lvl2pPr>
              <a:defRPr b="0" i="0">
                <a:solidFill>
                  <a:schemeClr val="tx1">
                    <a:lumMod val="65000"/>
                    <a:lumOff val="35000"/>
                  </a:schemeClr>
                </a:solidFill>
                <a:latin typeface="Calibri" panose="020F0502020204030204" pitchFamily="34" charset="0"/>
                <a:cs typeface="Calibri" panose="020F0502020204030204" pitchFamily="34" charset="0"/>
              </a:defRPr>
            </a:lvl2pPr>
            <a:lvl3pPr>
              <a:defRPr b="0" i="0">
                <a:solidFill>
                  <a:schemeClr val="tx1">
                    <a:lumMod val="65000"/>
                    <a:lumOff val="35000"/>
                  </a:schemeClr>
                </a:solidFill>
                <a:latin typeface="Calibri" panose="020F0502020204030204" pitchFamily="34" charset="0"/>
                <a:cs typeface="Calibri" panose="020F0502020204030204" pitchFamily="34" charset="0"/>
              </a:defRPr>
            </a:lvl3pPr>
            <a:lvl4pPr>
              <a:defRPr b="0" i="0">
                <a:solidFill>
                  <a:schemeClr val="tx1">
                    <a:lumMod val="65000"/>
                    <a:lumOff val="35000"/>
                  </a:schemeClr>
                </a:solidFill>
                <a:latin typeface="Calibri" panose="020F0502020204030204" pitchFamily="34" charset="0"/>
                <a:cs typeface="Calibri" panose="020F0502020204030204" pitchFamily="34" charset="0"/>
              </a:defRPr>
            </a:lvl4pPr>
            <a:lvl5pPr>
              <a:defRPr b="0" i="0">
                <a:solidFill>
                  <a:schemeClr val="tx1">
                    <a:lumMod val="65000"/>
                    <a:lumOff val="35000"/>
                  </a:schemeClr>
                </a:solidFill>
                <a:latin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360465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1702" y="1202532"/>
            <a:ext cx="3297254" cy="3146822"/>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5088" y="1199169"/>
            <a:ext cx="3297256" cy="3150184"/>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95FE8E80-A07B-124F-8B4E-82E6530FB6C5}"/>
              </a:ext>
            </a:extLst>
          </p:cNvPr>
          <p:cNvSpPr>
            <a:spLocks noGrp="1"/>
          </p:cNvSpPr>
          <p:nvPr>
            <p:ph type="title" hasCustomPrompt="1"/>
          </p:nvPr>
        </p:nvSpPr>
        <p:spPr>
          <a:xfrm>
            <a:off x="291702" y="253814"/>
            <a:ext cx="7245688" cy="739168"/>
          </a:xfrm>
          <a:prstGeom prst="rect">
            <a:avLst/>
          </a:prstGeom>
        </p:spPr>
        <p:txBody>
          <a:bodyPr/>
          <a:lstStyle>
            <a:lvl1pPr>
              <a:defRPr spc="225"/>
            </a:lvl1pPr>
          </a:lstStyle>
          <a:p>
            <a:r>
              <a:rPr lang="en-US" dirty="0"/>
              <a:t>SLIDE TITLE GOES HERE</a:t>
            </a:r>
          </a:p>
        </p:txBody>
      </p:sp>
    </p:spTree>
    <p:extLst>
      <p:ext uri="{BB962C8B-B14F-4D97-AF65-F5344CB8AC3E}">
        <p14:creationId xmlns:p14="http://schemas.microsoft.com/office/powerpoint/2010/main" val="375664726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91702" y="1193796"/>
            <a:ext cx="3297254"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COLUMN TITLE</a:t>
            </a:r>
          </a:p>
        </p:txBody>
      </p:sp>
      <p:sp>
        <p:nvSpPr>
          <p:cNvPr id="4" name="Content Placeholder 3"/>
          <p:cNvSpPr>
            <a:spLocks noGrp="1"/>
          </p:cNvSpPr>
          <p:nvPr>
            <p:ph sz="half" idx="2"/>
          </p:nvPr>
        </p:nvSpPr>
        <p:spPr>
          <a:xfrm>
            <a:off x="291702" y="1650996"/>
            <a:ext cx="3297254" cy="2806304"/>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3705090" y="1193796"/>
            <a:ext cx="3297254"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COLUMN TITLE</a:t>
            </a:r>
          </a:p>
        </p:txBody>
      </p:sp>
      <p:sp>
        <p:nvSpPr>
          <p:cNvPr id="6" name="Content Placeholder 5"/>
          <p:cNvSpPr>
            <a:spLocks noGrp="1"/>
          </p:cNvSpPr>
          <p:nvPr>
            <p:ph sz="quarter" idx="4"/>
          </p:nvPr>
        </p:nvSpPr>
        <p:spPr>
          <a:xfrm>
            <a:off x="3705090" y="1650996"/>
            <a:ext cx="3297254" cy="2806304"/>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C2995212-60D7-124F-84AF-E046C34359A1}"/>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31904470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9E1E285-0B80-5340-9ABB-2C68583FF347}"/>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225072972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ul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FB98250-ACD1-DE4E-85CA-777ABF4856B1}"/>
              </a:ext>
            </a:extLst>
          </p:cNvPr>
          <p:cNvPicPr>
            <a:picLocks noChangeAspect="1"/>
          </p:cNvPicPr>
          <p:nvPr/>
        </p:nvPicPr>
        <p:blipFill>
          <a:blip r:embed="rId2">
            <a:alphaModFix/>
          </a:blip>
          <a:stretch>
            <a:fillRect/>
          </a:stretch>
        </p:blipFill>
        <p:spPr>
          <a:xfrm>
            <a:off x="0" y="0"/>
            <a:ext cx="9144000" cy="5143500"/>
          </a:xfrm>
          <a:prstGeom prst="rect">
            <a:avLst/>
          </a:prstGeom>
        </p:spPr>
      </p:pic>
      <p:sp>
        <p:nvSpPr>
          <p:cNvPr id="17" name="Rectangle 16">
            <a:extLst>
              <a:ext uri="{FF2B5EF4-FFF2-40B4-BE49-F238E27FC236}">
                <a16:creationId xmlns:a16="http://schemas.microsoft.com/office/drawing/2014/main" id="{B8A91DCF-34C5-524F-89F9-D8A7D493EE35}"/>
              </a:ext>
            </a:extLst>
          </p:cNvPr>
          <p:cNvSpPr/>
          <p:nvPr/>
        </p:nvSpPr>
        <p:spPr>
          <a:xfrm>
            <a:off x="1" y="0"/>
            <a:ext cx="9143999" cy="51435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4"/>
              </a:solidFill>
            </a:endParaRPr>
          </a:p>
        </p:txBody>
      </p:sp>
      <p:sp>
        <p:nvSpPr>
          <p:cNvPr id="8" name="Text Placeholder 7">
            <a:extLst>
              <a:ext uri="{FF2B5EF4-FFF2-40B4-BE49-F238E27FC236}">
                <a16:creationId xmlns:a16="http://schemas.microsoft.com/office/drawing/2014/main" id="{96480ECF-DB9F-8D4C-8BFC-CA6818AE3637}"/>
              </a:ext>
            </a:extLst>
          </p:cNvPr>
          <p:cNvSpPr>
            <a:spLocks noGrp="1"/>
          </p:cNvSpPr>
          <p:nvPr>
            <p:ph type="body" sz="quarter" idx="12"/>
          </p:nvPr>
        </p:nvSpPr>
        <p:spPr>
          <a:xfrm>
            <a:off x="692944" y="3043238"/>
            <a:ext cx="5650706" cy="821531"/>
          </a:xfrm>
        </p:spPr>
        <p:txBody>
          <a:bodyPr/>
          <a:lstStyle>
            <a:lvl1pPr marL="0" indent="0">
              <a:buNone/>
              <a:defRPr>
                <a:solidFill>
                  <a:schemeClr val="bg1"/>
                </a:solidFill>
              </a:defRPr>
            </a:lvl1pPr>
          </a:lstStyle>
          <a:p>
            <a:pPr lvl="0"/>
            <a:r>
              <a:rPr lang="en-US"/>
              <a:t>Edit Master text styles</a:t>
            </a:r>
          </a:p>
        </p:txBody>
      </p:sp>
      <p:sp>
        <p:nvSpPr>
          <p:cNvPr id="9" name="Title 1">
            <a:extLst>
              <a:ext uri="{FF2B5EF4-FFF2-40B4-BE49-F238E27FC236}">
                <a16:creationId xmlns:a16="http://schemas.microsoft.com/office/drawing/2014/main" id="{727332C8-FE29-2A4E-A971-D3E4D2F72B70}"/>
              </a:ext>
            </a:extLst>
          </p:cNvPr>
          <p:cNvSpPr>
            <a:spLocks noGrp="1"/>
          </p:cNvSpPr>
          <p:nvPr>
            <p:ph type="title"/>
          </p:nvPr>
        </p:nvSpPr>
        <p:spPr>
          <a:xfrm>
            <a:off x="692944" y="1482539"/>
            <a:ext cx="5650706" cy="1382105"/>
          </a:xfrm>
          <a:prstGeom prst="rect">
            <a:avLst/>
          </a:prstGeom>
        </p:spPr>
        <p:txBody>
          <a:bodyPr/>
          <a:lstStyle>
            <a:lvl1pPr>
              <a:defRPr sz="4500" spc="0">
                <a:solidFill>
                  <a:schemeClr val="bg1"/>
                </a:solidFill>
              </a:defRPr>
            </a:lvl1pPr>
          </a:lstStyle>
          <a:p>
            <a:r>
              <a:rPr lang="en-US"/>
              <a:t>Click to edit Master title style</a:t>
            </a:r>
            <a:endParaRPr lang="en-US" dirty="0"/>
          </a:p>
        </p:txBody>
      </p:sp>
      <p:pic>
        <p:nvPicPr>
          <p:cNvPr id="18" name="Picture 17">
            <a:extLst>
              <a:ext uri="{FF2B5EF4-FFF2-40B4-BE49-F238E27FC236}">
                <a16:creationId xmlns:a16="http://schemas.microsoft.com/office/drawing/2014/main" id="{CEB540FE-A883-F741-BDFA-057D19B49BA3}"/>
              </a:ext>
            </a:extLst>
          </p:cNvPr>
          <p:cNvPicPr>
            <a:picLocks noChangeAspect="1"/>
          </p:cNvPicPr>
          <p:nvPr/>
        </p:nvPicPr>
        <p:blipFill>
          <a:blip r:embed="rId3"/>
          <a:stretch>
            <a:fillRect/>
          </a:stretch>
        </p:blipFill>
        <p:spPr>
          <a:xfrm>
            <a:off x="8592667" y="4507570"/>
            <a:ext cx="312245" cy="394565"/>
          </a:xfrm>
          <a:prstGeom prst="rect">
            <a:avLst/>
          </a:prstGeom>
        </p:spPr>
      </p:pic>
      <p:sp>
        <p:nvSpPr>
          <p:cNvPr id="16" name="Rectangle 15">
            <a:extLst>
              <a:ext uri="{FF2B5EF4-FFF2-40B4-BE49-F238E27FC236}">
                <a16:creationId xmlns:a16="http://schemas.microsoft.com/office/drawing/2014/main" id="{BC60F2C8-36F6-4049-9F37-A002CD794776}"/>
              </a:ext>
            </a:extLst>
          </p:cNvPr>
          <p:cNvSpPr/>
          <p:nvPr/>
        </p:nvSpPr>
        <p:spPr>
          <a:xfrm>
            <a:off x="0" y="0"/>
            <a:ext cx="81643"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1970138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artia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FB98250-ACD1-DE4E-85CA-777ABF4856B1}"/>
              </a:ext>
            </a:extLst>
          </p:cNvPr>
          <p:cNvPicPr>
            <a:picLocks noChangeAspect="1"/>
          </p:cNvPicPr>
          <p:nvPr/>
        </p:nvPicPr>
        <p:blipFill rotWithShape="1">
          <a:blip r:embed="rId2">
            <a:alphaModFix/>
          </a:blip>
          <a:srcRect l="20715" r="37857"/>
          <a:stretch/>
        </p:blipFill>
        <p:spPr>
          <a:xfrm>
            <a:off x="1" y="0"/>
            <a:ext cx="3788228" cy="5143500"/>
          </a:xfrm>
          <a:prstGeom prst="rect">
            <a:avLst/>
          </a:prstGeom>
        </p:spPr>
      </p:pic>
      <p:sp>
        <p:nvSpPr>
          <p:cNvPr id="17" name="Rectangle 16">
            <a:extLst>
              <a:ext uri="{FF2B5EF4-FFF2-40B4-BE49-F238E27FC236}">
                <a16:creationId xmlns:a16="http://schemas.microsoft.com/office/drawing/2014/main" id="{B8A91DCF-34C5-524F-89F9-D8A7D493EE35}"/>
              </a:ext>
            </a:extLst>
          </p:cNvPr>
          <p:cNvSpPr/>
          <p:nvPr/>
        </p:nvSpPr>
        <p:spPr>
          <a:xfrm>
            <a:off x="1" y="0"/>
            <a:ext cx="3788228" cy="51435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4"/>
              </a:solidFill>
            </a:endParaRPr>
          </a:p>
        </p:txBody>
      </p:sp>
      <p:sp>
        <p:nvSpPr>
          <p:cNvPr id="9" name="Title 1">
            <a:extLst>
              <a:ext uri="{FF2B5EF4-FFF2-40B4-BE49-F238E27FC236}">
                <a16:creationId xmlns:a16="http://schemas.microsoft.com/office/drawing/2014/main" id="{727332C8-FE29-2A4E-A971-D3E4D2F72B70}"/>
              </a:ext>
            </a:extLst>
          </p:cNvPr>
          <p:cNvSpPr>
            <a:spLocks noGrp="1"/>
          </p:cNvSpPr>
          <p:nvPr>
            <p:ph type="title"/>
          </p:nvPr>
        </p:nvSpPr>
        <p:spPr>
          <a:xfrm>
            <a:off x="433607" y="1335582"/>
            <a:ext cx="2864766" cy="2322019"/>
          </a:xfrm>
          <a:prstGeom prst="rect">
            <a:avLst/>
          </a:prstGeom>
        </p:spPr>
        <p:txBody>
          <a:bodyPr/>
          <a:lstStyle>
            <a:lvl1pPr>
              <a:defRPr sz="4500" spc="0">
                <a:solidFill>
                  <a:schemeClr val="bg1"/>
                </a:solidFill>
              </a:defRPr>
            </a:lvl1pPr>
          </a:lstStyle>
          <a:p>
            <a:r>
              <a:rPr lang="en-US"/>
              <a:t>Click to edit Master title style</a:t>
            </a:r>
            <a:endParaRPr lang="en-US" dirty="0"/>
          </a:p>
        </p:txBody>
      </p:sp>
      <p:pic>
        <p:nvPicPr>
          <p:cNvPr id="18" name="Picture 17">
            <a:extLst>
              <a:ext uri="{FF2B5EF4-FFF2-40B4-BE49-F238E27FC236}">
                <a16:creationId xmlns:a16="http://schemas.microsoft.com/office/drawing/2014/main" id="{CEB540FE-A883-F741-BDFA-057D19B49BA3}"/>
              </a:ext>
            </a:extLst>
          </p:cNvPr>
          <p:cNvPicPr>
            <a:picLocks noChangeAspect="1"/>
          </p:cNvPicPr>
          <p:nvPr/>
        </p:nvPicPr>
        <p:blipFill>
          <a:blip r:embed="rId3"/>
          <a:stretch>
            <a:fillRect/>
          </a:stretch>
        </p:blipFill>
        <p:spPr>
          <a:xfrm>
            <a:off x="8592667" y="4507570"/>
            <a:ext cx="312245" cy="394565"/>
          </a:xfrm>
          <a:prstGeom prst="rect">
            <a:avLst/>
          </a:prstGeom>
        </p:spPr>
      </p:pic>
      <p:sp>
        <p:nvSpPr>
          <p:cNvPr id="16" name="Rectangle 15">
            <a:extLst>
              <a:ext uri="{FF2B5EF4-FFF2-40B4-BE49-F238E27FC236}">
                <a16:creationId xmlns:a16="http://schemas.microsoft.com/office/drawing/2014/main" id="{BC60F2C8-36F6-4049-9F37-A002CD794776}"/>
              </a:ext>
            </a:extLst>
          </p:cNvPr>
          <p:cNvSpPr/>
          <p:nvPr/>
        </p:nvSpPr>
        <p:spPr>
          <a:xfrm>
            <a:off x="0" y="0"/>
            <a:ext cx="81643"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10" name="Text Placeholder 7">
            <a:extLst>
              <a:ext uri="{FF2B5EF4-FFF2-40B4-BE49-F238E27FC236}">
                <a16:creationId xmlns:a16="http://schemas.microsoft.com/office/drawing/2014/main" id="{4BEEFB20-F346-D34C-AE92-D02D17441B1C}"/>
              </a:ext>
            </a:extLst>
          </p:cNvPr>
          <p:cNvSpPr>
            <a:spLocks noGrp="1"/>
          </p:cNvSpPr>
          <p:nvPr>
            <p:ph type="body" sz="quarter" idx="12"/>
          </p:nvPr>
        </p:nvSpPr>
        <p:spPr>
          <a:xfrm>
            <a:off x="4140192" y="1335582"/>
            <a:ext cx="2481044" cy="2322019"/>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248089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801" y="907256"/>
            <a:ext cx="2550798" cy="1085850"/>
          </a:xfrm>
          <a:prstGeom prst="rect">
            <a:avLst/>
          </a:prstGeom>
        </p:spPr>
        <p:txBody>
          <a:bodyPr anchor="b"/>
          <a:lstStyle>
            <a:lvl1pPr algn="l">
              <a:defRPr sz="1800" b="0" spc="0">
                <a:solidFill>
                  <a:schemeClr val="tx1">
                    <a:lumMod val="65000"/>
                    <a:lumOff val="35000"/>
                  </a:schemeClr>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572802" y="2168367"/>
            <a:ext cx="2550797" cy="2171699"/>
          </a:xfrm>
        </p:spPr>
        <p:txBody>
          <a:bodyPr>
            <a:normAutofit/>
          </a:bodyPr>
          <a:lstStyle>
            <a:lvl1pPr marL="0" indent="0">
              <a:buNone/>
              <a:defRPr sz="120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8" name="Straight Connector 7">
            <a:extLst>
              <a:ext uri="{FF2B5EF4-FFF2-40B4-BE49-F238E27FC236}">
                <a16:creationId xmlns:a16="http://schemas.microsoft.com/office/drawing/2014/main" id="{17CBE4C0-C38D-A94F-B0EA-B36306C08151}"/>
              </a:ext>
            </a:extLst>
          </p:cNvPr>
          <p:cNvCxnSpPr>
            <a:cxnSpLocks/>
          </p:cNvCxnSpPr>
          <p:nvPr/>
        </p:nvCxnSpPr>
        <p:spPr>
          <a:xfrm>
            <a:off x="3328988" y="815626"/>
            <a:ext cx="0" cy="3631597"/>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C9C3E5EE-E7CA-F846-9999-2A39DDEC2215}"/>
              </a:ext>
            </a:extLst>
          </p:cNvPr>
          <p:cNvSpPr>
            <a:spLocks noGrp="1" noChangeAspect="1"/>
          </p:cNvSpPr>
          <p:nvPr>
            <p:ph type="pic" idx="1"/>
          </p:nvPr>
        </p:nvSpPr>
        <p:spPr>
          <a:xfrm>
            <a:off x="3534376" y="907256"/>
            <a:ext cx="4573780" cy="3432810"/>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Tree>
    <p:extLst>
      <p:ext uri="{BB962C8B-B14F-4D97-AF65-F5344CB8AC3E}">
        <p14:creationId xmlns:p14="http://schemas.microsoft.com/office/powerpoint/2010/main" val="315894085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1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0" y="0"/>
            <a:ext cx="81643"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a:extLst>
              <a:ext uri="{FF2B5EF4-FFF2-40B4-BE49-F238E27FC236}">
                <a16:creationId xmlns:a16="http://schemas.microsoft.com/office/drawing/2014/main" id="{601D9D96-DEE1-8844-9F8C-58215BC7B638}"/>
              </a:ext>
            </a:extLst>
          </p:cNvPr>
          <p:cNvPicPr>
            <a:picLocks noChangeAspect="1"/>
          </p:cNvPicPr>
          <p:nvPr/>
        </p:nvPicPr>
        <p:blipFill>
          <a:blip r:embed="rId18">
            <a:alphaModFix amt="35000"/>
          </a:blip>
          <a:stretch>
            <a:fillRect/>
          </a:stretch>
        </p:blipFill>
        <p:spPr>
          <a:xfrm>
            <a:off x="8457945" y="4396465"/>
            <a:ext cx="355352" cy="449036"/>
          </a:xfrm>
          <a:prstGeom prst="rect">
            <a:avLst/>
          </a:prstGeom>
        </p:spPr>
      </p:pic>
    </p:spTree>
    <p:extLst>
      <p:ext uri="{BB962C8B-B14F-4D97-AF65-F5344CB8AC3E}">
        <p14:creationId xmlns:p14="http://schemas.microsoft.com/office/powerpoint/2010/main" val="318438195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Lst>
  <p:hf sldNum="0" hdr="0" ftr="0" dt="0"/>
  <p:txStyles>
    <p:titleStyle>
      <a:lvl1pPr algn="l" defTabSz="342900" rtl="0" eaLnBrk="1" latinLnBrk="0" hangingPunct="1">
        <a:spcBef>
          <a:spcPct val="0"/>
        </a:spcBef>
        <a:buNone/>
        <a:defRPr sz="3150" b="0" i="0" kern="1200" spc="225">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g&amp;ehk=gSoIpKLuadiDQL0yWOcYDg&amp;r=0&amp;pid=OfficeInsert"/></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labs.juiceanalytics.com/chartchooser/index.html"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extremepresentation.typepad.com/files/choosing-a-good-chart-09.pd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6.tiff"/><Relationship Id="rId7"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gbmedia.blogspot.com/" TargetMode="External"/><Relationship Id="rId5" Type="http://schemas.microsoft.com/office/2007/relationships/hdphoto" Target="../media/hdphoto1.wdp"/><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5.emf"/><Relationship Id="rId4" Type="http://schemas.openxmlformats.org/officeDocument/2006/relationships/image" Target="../media/image3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www.color-hex.com/color-palettes/" TargetMode="External"/><Relationship Id="rId3" Type="http://schemas.openxmlformats.org/officeDocument/2006/relationships/image" Target="../media/image36.png"/><Relationship Id="rId7" Type="http://schemas.openxmlformats.org/officeDocument/2006/relationships/hyperlink" Target="http://colorbrewer2.org/#type=sequential&amp;scheme=BuGn&amp;n=3"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tools.medialab.sciences-po.fr/iwanthue/" TargetMode="External"/><Relationship Id="rId5" Type="http://schemas.openxmlformats.org/officeDocument/2006/relationships/image" Target="../media/image38.png"/><Relationship Id="rId10" Type="http://schemas.openxmlformats.org/officeDocument/2006/relationships/hyperlink" Target="https://www.canva.com/color-palette/" TargetMode="External"/><Relationship Id="rId4" Type="http://schemas.openxmlformats.org/officeDocument/2006/relationships/image" Target="../media/image37.png"/><Relationship Id="rId9" Type="http://schemas.openxmlformats.org/officeDocument/2006/relationships/hyperlink" Target="https://coolors.co/"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1.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3.tiff"/><Relationship Id="rId5" Type="http://schemas.openxmlformats.org/officeDocument/2006/relationships/image" Target="../media/image42.tiff"/><Relationship Id="rId4" Type="http://schemas.openxmlformats.org/officeDocument/2006/relationships/image" Target="../media/image12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20.png"/></Relationships>
</file>

<file path=ppt/slides/_rels/slide4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7.jp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9.jpe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asada.tukusi.ne.jp/cvsimulator/e/"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hyperlink" Target="https://accessgarage.wordpress.com/2013/02/09/458/"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1.jp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54.emf"/><Relationship Id="rId4" Type="http://schemas.openxmlformats.org/officeDocument/2006/relationships/image" Target="../media/image53.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6.emf"/></Relationships>
</file>

<file path=ppt/slides/_rels/slide6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6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chart" Target="../charts/chart6.xml"/></Relationships>
</file>

<file path=ppt/slides/_rels/slide6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chart" Target="../charts/chart8.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65.jpeg"/></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4.jpg"/></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C8459-3C67-714F-BFEA-934E2EC35948}"/>
              </a:ext>
            </a:extLst>
          </p:cNvPr>
          <p:cNvSpPr>
            <a:spLocks noGrp="1"/>
          </p:cNvSpPr>
          <p:nvPr>
            <p:ph type="ctrTitle"/>
          </p:nvPr>
        </p:nvSpPr>
        <p:spPr/>
        <p:txBody>
          <a:bodyPr/>
          <a:lstStyle/>
          <a:p>
            <a:r>
              <a:rPr lang="en-US" dirty="0"/>
              <a:t>Introduction to Visualization</a:t>
            </a:r>
          </a:p>
        </p:txBody>
      </p:sp>
    </p:spTree>
    <p:extLst>
      <p:ext uri="{BB962C8B-B14F-4D97-AF65-F5344CB8AC3E}">
        <p14:creationId xmlns:p14="http://schemas.microsoft.com/office/powerpoint/2010/main" val="415194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B565-E4BF-F749-A2BA-C911611BC1EA}"/>
              </a:ext>
            </a:extLst>
          </p:cNvPr>
          <p:cNvSpPr>
            <a:spLocks noGrp="1"/>
          </p:cNvSpPr>
          <p:nvPr>
            <p:ph type="title"/>
          </p:nvPr>
        </p:nvSpPr>
        <p:spPr/>
        <p:txBody>
          <a:bodyPr/>
          <a:lstStyle/>
          <a:p>
            <a:r>
              <a:rPr lang="en-US" dirty="0"/>
              <a:t>London Tube Map – Harry Beck 1931</a:t>
            </a:r>
          </a:p>
        </p:txBody>
      </p:sp>
      <p:sp>
        <p:nvSpPr>
          <p:cNvPr id="3" name="Content Placeholder 2">
            <a:extLst>
              <a:ext uri="{FF2B5EF4-FFF2-40B4-BE49-F238E27FC236}">
                <a16:creationId xmlns:a16="http://schemas.microsoft.com/office/drawing/2014/main" id="{D8CB2F1F-98B8-0045-AA07-624268C2BAA3}"/>
              </a:ext>
            </a:extLst>
          </p:cNvPr>
          <p:cNvSpPr>
            <a:spLocks noGrp="1"/>
          </p:cNvSpPr>
          <p:nvPr>
            <p:ph idx="1"/>
          </p:nvPr>
        </p:nvSpPr>
        <p:spPr/>
        <p:txBody>
          <a:bodyPr/>
          <a:lstStyle/>
          <a:p>
            <a:endParaRPr lang="en-US"/>
          </a:p>
        </p:txBody>
      </p:sp>
      <p:pic>
        <p:nvPicPr>
          <p:cNvPr id="4" name="Picture 3" descr="A close up of a map&#10;&#10;Description generated with high confidence">
            <a:extLst>
              <a:ext uri="{FF2B5EF4-FFF2-40B4-BE49-F238E27FC236}">
                <a16:creationId xmlns:a16="http://schemas.microsoft.com/office/drawing/2014/main" id="{244EFA17-CF02-6D41-8930-FC6670BE2525}"/>
              </a:ext>
            </a:extLst>
          </p:cNvPr>
          <p:cNvPicPr>
            <a:picLocks noChangeAspect="1"/>
          </p:cNvPicPr>
          <p:nvPr/>
        </p:nvPicPr>
        <p:blipFill>
          <a:blip r:embed="rId3"/>
          <a:stretch>
            <a:fillRect/>
          </a:stretch>
        </p:blipFill>
        <p:spPr>
          <a:xfrm>
            <a:off x="2400300" y="1466808"/>
            <a:ext cx="3949718" cy="3200400"/>
          </a:xfrm>
          <a:prstGeom prst="rect">
            <a:avLst/>
          </a:prstGeom>
        </p:spPr>
      </p:pic>
    </p:spTree>
    <p:extLst>
      <p:ext uri="{BB962C8B-B14F-4D97-AF65-F5344CB8AC3E}">
        <p14:creationId xmlns:p14="http://schemas.microsoft.com/office/powerpoint/2010/main" val="234438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A9ED9"/>
        </a:solidFill>
        <a:effectLst/>
      </p:bgPr>
    </p:bg>
    <p:spTree>
      <p:nvGrpSpPr>
        <p:cNvPr id="1" name="Shape 273"/>
        <p:cNvGrpSpPr/>
        <p:nvPr/>
      </p:nvGrpSpPr>
      <p:grpSpPr>
        <a:xfrm>
          <a:off x="0" y="0"/>
          <a:ext cx="0" cy="0"/>
          <a:chOff x="0" y="0"/>
          <a:chExt cx="0" cy="0"/>
        </a:xfrm>
      </p:grpSpPr>
      <p:sp>
        <p:nvSpPr>
          <p:cNvPr id="275" name="Shape 275"/>
          <p:cNvSpPr txBox="1">
            <a:spLocks noGrp="1"/>
          </p:cNvSpPr>
          <p:nvPr>
            <p:ph type="ctrTitle"/>
          </p:nvPr>
        </p:nvSpPr>
        <p:spPr>
          <a:prstGeom prst="rect">
            <a:avLst/>
          </a:prstGeom>
        </p:spPr>
        <p:txBody>
          <a:bodyPr lIns="91425" tIns="91425" rIns="91425" bIns="91425" anchor="t" anchorCtr="0">
            <a:noAutofit/>
          </a:bodyPr>
          <a:lstStyle/>
          <a:p>
            <a:pPr lvl="0" algn="ctr">
              <a:spcBef>
                <a:spcPts val="0"/>
              </a:spcBef>
              <a:buNone/>
            </a:pPr>
            <a:r>
              <a:rPr lang="en" sz="6000" b="1" dirty="0">
                <a:latin typeface="+mj-lt"/>
                <a:ea typeface="Proxima Nova"/>
                <a:cs typeface="Proxima Nova"/>
                <a:sym typeface="Proxima Nova"/>
              </a:rPr>
              <a:t>THANK YOU!</a:t>
            </a:r>
          </a:p>
        </p:txBody>
      </p:sp>
      <p:cxnSp>
        <p:nvCxnSpPr>
          <p:cNvPr id="276" name="Shape 276"/>
          <p:cNvCxnSpPr/>
          <p:nvPr/>
        </p:nvCxnSpPr>
        <p:spPr>
          <a:xfrm>
            <a:off x="1213950" y="3619650"/>
            <a:ext cx="6716100" cy="0"/>
          </a:xfrm>
          <a:prstGeom prst="straightConnector1">
            <a:avLst/>
          </a:prstGeom>
          <a:noFill/>
          <a:ln w="19050" cap="flat" cmpd="sng">
            <a:solidFill>
              <a:srgbClr val="FFFFFF"/>
            </a:solidFill>
            <a:prstDash val="solid"/>
            <a:round/>
            <a:headEnd type="none" w="lg" len="lg"/>
            <a:tailEnd type="none" w="lg" len="lg"/>
          </a:ln>
        </p:spPr>
      </p:cxnSp>
      <p:cxnSp>
        <p:nvCxnSpPr>
          <p:cNvPr id="277" name="Shape 277"/>
          <p:cNvCxnSpPr/>
          <p:nvPr/>
        </p:nvCxnSpPr>
        <p:spPr>
          <a:xfrm>
            <a:off x="1213950" y="1454600"/>
            <a:ext cx="6716100" cy="0"/>
          </a:xfrm>
          <a:prstGeom prst="straightConnector1">
            <a:avLst/>
          </a:prstGeom>
          <a:noFill/>
          <a:ln w="19050"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2763919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8AE8EB-1F03-394B-BC54-71A9F9CEFA38}"/>
              </a:ext>
            </a:extLst>
          </p:cNvPr>
          <p:cNvSpPr>
            <a:spLocks noGrp="1"/>
          </p:cNvSpPr>
          <p:nvPr>
            <p:ph type="ctrTitle"/>
          </p:nvPr>
        </p:nvSpPr>
        <p:spPr/>
        <p:txBody>
          <a:bodyPr/>
          <a:lstStyle/>
          <a:p>
            <a:r>
              <a:rPr lang="en-US" dirty="0"/>
              <a:t>TYPES OF DATA</a:t>
            </a:r>
          </a:p>
        </p:txBody>
      </p:sp>
      <p:sp>
        <p:nvSpPr>
          <p:cNvPr id="5" name="Subtitle 4">
            <a:extLst>
              <a:ext uri="{FF2B5EF4-FFF2-40B4-BE49-F238E27FC236}">
                <a16:creationId xmlns:a16="http://schemas.microsoft.com/office/drawing/2014/main" id="{3F79B52D-D76E-0349-8AD6-8D5FB55E245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09716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0B465-FF17-8242-AF7A-BA3125956F1A}"/>
              </a:ext>
            </a:extLst>
          </p:cNvPr>
          <p:cNvSpPr>
            <a:spLocks noGrp="1"/>
          </p:cNvSpPr>
          <p:nvPr>
            <p:ph type="title"/>
          </p:nvPr>
        </p:nvSpPr>
        <p:spPr/>
        <p:txBody>
          <a:bodyPr/>
          <a:lstStyle/>
          <a:p>
            <a:r>
              <a:rPr lang="en-US" dirty="0"/>
              <a:t>Types of Data</a:t>
            </a:r>
          </a:p>
        </p:txBody>
      </p:sp>
      <p:sp>
        <p:nvSpPr>
          <p:cNvPr id="3" name="Content Placeholder 2">
            <a:extLst>
              <a:ext uri="{FF2B5EF4-FFF2-40B4-BE49-F238E27FC236}">
                <a16:creationId xmlns:a16="http://schemas.microsoft.com/office/drawing/2014/main" id="{25C63DC3-0542-7B4A-9BC8-969C0B1B18E2}"/>
              </a:ext>
            </a:extLst>
          </p:cNvPr>
          <p:cNvSpPr>
            <a:spLocks noGrp="1"/>
          </p:cNvSpPr>
          <p:nvPr>
            <p:ph idx="1"/>
          </p:nvPr>
        </p:nvSpPr>
        <p:spPr/>
        <p:txBody>
          <a:bodyPr/>
          <a:lstStyle/>
          <a:p>
            <a:r>
              <a:rPr lang="en-US" dirty="0"/>
              <a:t>Qualitative</a:t>
            </a:r>
          </a:p>
          <a:p>
            <a:pPr lvl="1"/>
            <a:r>
              <a:rPr lang="en-US" dirty="0"/>
              <a:t>Ordinal</a:t>
            </a:r>
          </a:p>
          <a:p>
            <a:pPr lvl="1"/>
            <a:r>
              <a:rPr lang="en-US" dirty="0"/>
              <a:t>Nominal</a:t>
            </a:r>
          </a:p>
          <a:p>
            <a:pPr lvl="1"/>
            <a:endParaRPr lang="en-US" dirty="0"/>
          </a:p>
          <a:p>
            <a:r>
              <a:rPr lang="en-US" dirty="0"/>
              <a:t>Quantitative</a:t>
            </a:r>
          </a:p>
          <a:p>
            <a:pPr lvl="1"/>
            <a:r>
              <a:rPr lang="en-US" dirty="0"/>
              <a:t>Continuous</a:t>
            </a:r>
          </a:p>
          <a:p>
            <a:pPr lvl="1"/>
            <a:r>
              <a:rPr lang="en-US" dirty="0"/>
              <a:t>Discrete</a:t>
            </a:r>
          </a:p>
        </p:txBody>
      </p:sp>
      <p:pic>
        <p:nvPicPr>
          <p:cNvPr id="4" name="Picture 3">
            <a:extLst>
              <a:ext uri="{FF2B5EF4-FFF2-40B4-BE49-F238E27FC236}">
                <a16:creationId xmlns:a16="http://schemas.microsoft.com/office/drawing/2014/main" id="{55CDE695-3286-B846-A087-24BEF1B971E2}"/>
              </a:ext>
            </a:extLst>
          </p:cNvPr>
          <p:cNvPicPr>
            <a:picLocks noChangeAspect="1"/>
          </p:cNvPicPr>
          <p:nvPr/>
        </p:nvPicPr>
        <p:blipFill>
          <a:blip r:embed="rId2"/>
          <a:stretch>
            <a:fillRect/>
          </a:stretch>
        </p:blipFill>
        <p:spPr>
          <a:xfrm>
            <a:off x="4397974" y="1571399"/>
            <a:ext cx="4114800" cy="2743200"/>
          </a:xfrm>
          <a:prstGeom prst="rect">
            <a:avLst/>
          </a:prstGeom>
        </p:spPr>
      </p:pic>
    </p:spTree>
    <p:extLst>
      <p:ext uri="{BB962C8B-B14F-4D97-AF65-F5344CB8AC3E}">
        <p14:creationId xmlns:p14="http://schemas.microsoft.com/office/powerpoint/2010/main" val="395615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A9DC6-1940-9D4D-9E2E-242895CF23C6}"/>
              </a:ext>
            </a:extLst>
          </p:cNvPr>
          <p:cNvSpPr>
            <a:spLocks noGrp="1"/>
          </p:cNvSpPr>
          <p:nvPr>
            <p:ph type="title"/>
          </p:nvPr>
        </p:nvSpPr>
        <p:spPr/>
        <p:txBody>
          <a:bodyPr/>
          <a:lstStyle/>
          <a:p>
            <a:r>
              <a:rPr lang="en-US" dirty="0"/>
              <a:t>Qualitative Data</a:t>
            </a:r>
          </a:p>
        </p:txBody>
      </p:sp>
      <p:sp>
        <p:nvSpPr>
          <p:cNvPr id="3" name="Content Placeholder 2">
            <a:extLst>
              <a:ext uri="{FF2B5EF4-FFF2-40B4-BE49-F238E27FC236}">
                <a16:creationId xmlns:a16="http://schemas.microsoft.com/office/drawing/2014/main" id="{6BE8A381-81C5-B24F-81A6-DF979E72BA98}"/>
              </a:ext>
            </a:extLst>
          </p:cNvPr>
          <p:cNvSpPr>
            <a:spLocks noGrp="1"/>
          </p:cNvSpPr>
          <p:nvPr>
            <p:ph idx="1"/>
          </p:nvPr>
        </p:nvSpPr>
        <p:spPr/>
        <p:txBody>
          <a:bodyPr/>
          <a:lstStyle/>
          <a:p>
            <a:pPr marL="76200">
              <a:buClr>
                <a:srgbClr val="434343"/>
              </a:buClr>
            </a:pPr>
            <a:r>
              <a:rPr lang="en-US" sz="1600" dirty="0">
                <a:solidFill>
                  <a:srgbClr val="434343"/>
                </a:solidFill>
                <a:ea typeface="Proxima Nova"/>
                <a:cs typeface="Proxima Nova"/>
                <a:sym typeface="Proxima Nova"/>
              </a:rPr>
              <a:t>Arise when the observations fall into distinct categories</a:t>
            </a:r>
          </a:p>
          <a:p>
            <a:pPr marL="457200" indent="-381000">
              <a:buClr>
                <a:srgbClr val="434343"/>
              </a:buClr>
              <a:buFont typeface="Proxima Nova"/>
              <a:buChar char="●"/>
            </a:pPr>
            <a:r>
              <a:rPr lang="en-US" sz="1600" dirty="0">
                <a:solidFill>
                  <a:srgbClr val="434343"/>
                </a:solidFill>
                <a:ea typeface="Proxima Nova"/>
                <a:cs typeface="Proxima Nova"/>
                <a:sym typeface="Proxima Nova"/>
              </a:rPr>
              <a:t>Eye color: blue, green, brown</a:t>
            </a:r>
          </a:p>
          <a:p>
            <a:pPr marL="457200" indent="-381000">
              <a:buClr>
                <a:srgbClr val="434343"/>
              </a:buClr>
              <a:buFont typeface="Proxima Nova"/>
              <a:buChar char="●"/>
            </a:pPr>
            <a:r>
              <a:rPr lang="en-US" sz="1600" dirty="0">
                <a:solidFill>
                  <a:srgbClr val="434343"/>
                </a:solidFill>
                <a:ea typeface="Proxima Nova"/>
                <a:cs typeface="Proxima Nova"/>
                <a:sym typeface="Proxima Nova"/>
              </a:rPr>
              <a:t>Exam results: A, B, C, D, F</a:t>
            </a:r>
          </a:p>
          <a:p>
            <a:pPr marL="457200" indent="-381000">
              <a:buClr>
                <a:srgbClr val="434343"/>
              </a:buClr>
              <a:buFont typeface="Proxima Nova"/>
              <a:buChar char="●"/>
            </a:pPr>
            <a:r>
              <a:rPr lang="en-US" sz="1600" dirty="0">
                <a:solidFill>
                  <a:srgbClr val="434343"/>
                </a:solidFill>
                <a:ea typeface="Proxima Nova"/>
                <a:cs typeface="Proxima Nova"/>
                <a:sym typeface="Proxima Nova"/>
              </a:rPr>
              <a:t>Socio-economic status: low, middle, high</a:t>
            </a:r>
          </a:p>
          <a:p>
            <a:pPr marL="76200">
              <a:buClr>
                <a:srgbClr val="434343"/>
              </a:buClr>
            </a:pPr>
            <a:endParaRPr lang="en-US" sz="1600" dirty="0">
              <a:solidFill>
                <a:srgbClr val="434343"/>
              </a:solidFill>
              <a:ea typeface="Proxima Nova"/>
              <a:cs typeface="Proxima Nova"/>
              <a:sym typeface="Proxima Nova"/>
            </a:endParaRPr>
          </a:p>
          <a:p>
            <a:pPr marL="76200">
              <a:buClr>
                <a:srgbClr val="434343"/>
              </a:buClr>
            </a:pPr>
            <a:r>
              <a:rPr lang="en-US" sz="1600" u="sng" dirty="0">
                <a:solidFill>
                  <a:srgbClr val="434343"/>
                </a:solidFill>
                <a:ea typeface="Proxima Nova"/>
                <a:cs typeface="Proxima Nova"/>
                <a:sym typeface="Proxima Nova"/>
              </a:rPr>
              <a:t>Nominal</a:t>
            </a:r>
            <a:r>
              <a:rPr lang="en-US" sz="1600" dirty="0">
                <a:solidFill>
                  <a:srgbClr val="434343"/>
                </a:solidFill>
                <a:ea typeface="Proxima Nova"/>
                <a:cs typeface="Proxima Nova"/>
                <a:sym typeface="Proxima Nova"/>
              </a:rPr>
              <a:t>: no natural order (e.g. eye color)</a:t>
            </a:r>
          </a:p>
          <a:p>
            <a:pPr marL="76200">
              <a:buClr>
                <a:srgbClr val="434343"/>
              </a:buClr>
            </a:pPr>
            <a:r>
              <a:rPr lang="en-US" sz="1600" u="sng" dirty="0">
                <a:solidFill>
                  <a:srgbClr val="434343"/>
                </a:solidFill>
                <a:ea typeface="Proxima Nova"/>
                <a:cs typeface="Proxima Nova"/>
                <a:sym typeface="Proxima Nova"/>
              </a:rPr>
              <a:t>Ordinal</a:t>
            </a:r>
            <a:r>
              <a:rPr lang="en-US" sz="1600" dirty="0">
                <a:solidFill>
                  <a:srgbClr val="434343"/>
                </a:solidFill>
                <a:ea typeface="Proxima Nova"/>
                <a:cs typeface="Proxima Nova"/>
                <a:sym typeface="Proxima Nova"/>
              </a:rPr>
              <a:t>: order exists (e.g. exam results, socio-economic status)</a:t>
            </a:r>
            <a:endParaRPr lang="en-US" sz="1600" u="sng" dirty="0">
              <a:solidFill>
                <a:srgbClr val="434343"/>
              </a:solidFill>
              <a:ea typeface="Proxima Nova"/>
              <a:cs typeface="Proxima Nova"/>
              <a:sym typeface="Proxima Nova"/>
            </a:endParaRPr>
          </a:p>
          <a:p>
            <a:pPr marL="76200">
              <a:buClr>
                <a:srgbClr val="434343"/>
              </a:buClr>
            </a:pPr>
            <a:endParaRPr lang="en" sz="1400" dirty="0">
              <a:solidFill>
                <a:srgbClr val="434343"/>
              </a:solidFill>
              <a:ea typeface="Proxima Nova"/>
              <a:cs typeface="Proxima Nova"/>
              <a:sym typeface="Proxima Nova"/>
            </a:endParaRPr>
          </a:p>
          <a:p>
            <a:endParaRPr lang="en-US" dirty="0"/>
          </a:p>
        </p:txBody>
      </p:sp>
    </p:spTree>
    <p:extLst>
      <p:ext uri="{BB962C8B-B14F-4D97-AF65-F5344CB8AC3E}">
        <p14:creationId xmlns:p14="http://schemas.microsoft.com/office/powerpoint/2010/main" val="354824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E0950-2957-484D-AE4D-83715A86D6FB}"/>
              </a:ext>
            </a:extLst>
          </p:cNvPr>
          <p:cNvSpPr>
            <a:spLocks noGrp="1"/>
          </p:cNvSpPr>
          <p:nvPr>
            <p:ph type="title"/>
          </p:nvPr>
        </p:nvSpPr>
        <p:spPr/>
        <p:txBody>
          <a:bodyPr/>
          <a:lstStyle/>
          <a:p>
            <a:r>
              <a:rPr lang="en-US" dirty="0"/>
              <a:t>Quantitative Data</a:t>
            </a:r>
          </a:p>
        </p:txBody>
      </p:sp>
      <p:sp>
        <p:nvSpPr>
          <p:cNvPr id="3" name="Content Placeholder 2">
            <a:extLst>
              <a:ext uri="{FF2B5EF4-FFF2-40B4-BE49-F238E27FC236}">
                <a16:creationId xmlns:a16="http://schemas.microsoft.com/office/drawing/2014/main" id="{9CD55798-AF71-7941-9D32-EFB99A950D93}"/>
              </a:ext>
            </a:extLst>
          </p:cNvPr>
          <p:cNvSpPr>
            <a:spLocks noGrp="1"/>
          </p:cNvSpPr>
          <p:nvPr>
            <p:ph idx="1"/>
          </p:nvPr>
        </p:nvSpPr>
        <p:spPr/>
        <p:txBody>
          <a:bodyPr/>
          <a:lstStyle/>
          <a:p>
            <a:pPr marL="76200">
              <a:buClr>
                <a:srgbClr val="434343"/>
              </a:buClr>
            </a:pPr>
            <a:r>
              <a:rPr lang="en-US" sz="1600" dirty="0">
                <a:solidFill>
                  <a:srgbClr val="434343"/>
                </a:solidFill>
                <a:ea typeface="Proxima Nova"/>
                <a:cs typeface="Proxima Nova"/>
                <a:sym typeface="Proxima Nova"/>
              </a:rPr>
              <a:t>Arise when the observations are counts or measurements</a:t>
            </a:r>
          </a:p>
          <a:p>
            <a:pPr marL="457200" indent="-381000">
              <a:buClr>
                <a:srgbClr val="434343"/>
              </a:buClr>
              <a:buFont typeface="Proxima Nova"/>
              <a:buChar char="●"/>
            </a:pPr>
            <a:r>
              <a:rPr lang="en-US" sz="1600" dirty="0">
                <a:solidFill>
                  <a:srgbClr val="434343"/>
                </a:solidFill>
                <a:ea typeface="Proxima Nova"/>
                <a:cs typeface="Proxima Nova"/>
                <a:sym typeface="Proxima Nova"/>
              </a:rPr>
              <a:t>Age</a:t>
            </a:r>
          </a:p>
          <a:p>
            <a:pPr marL="457200" indent="-381000">
              <a:buClr>
                <a:srgbClr val="434343"/>
              </a:buClr>
              <a:buFont typeface="Proxima Nova"/>
              <a:buChar char="●"/>
            </a:pPr>
            <a:r>
              <a:rPr lang="en-US" sz="1600" dirty="0">
                <a:solidFill>
                  <a:srgbClr val="434343"/>
                </a:solidFill>
                <a:ea typeface="Proxima Nova"/>
                <a:cs typeface="Proxima Nova"/>
                <a:sym typeface="Proxima Nova"/>
              </a:rPr>
              <a:t>Weight</a:t>
            </a:r>
          </a:p>
          <a:p>
            <a:pPr marL="457200" indent="-381000">
              <a:buClr>
                <a:srgbClr val="434343"/>
              </a:buClr>
              <a:buFont typeface="Proxima Nova"/>
              <a:buChar char="●"/>
            </a:pPr>
            <a:r>
              <a:rPr lang="en-US" sz="1600" dirty="0">
                <a:solidFill>
                  <a:srgbClr val="434343"/>
                </a:solidFill>
                <a:ea typeface="Proxima Nova"/>
                <a:cs typeface="Proxima Nova"/>
                <a:sym typeface="Proxima Nova"/>
              </a:rPr>
              <a:t>Temperature</a:t>
            </a:r>
          </a:p>
          <a:p>
            <a:pPr marL="76200">
              <a:buClr>
                <a:srgbClr val="434343"/>
              </a:buClr>
            </a:pPr>
            <a:endParaRPr lang="en-US" sz="1600" dirty="0">
              <a:solidFill>
                <a:srgbClr val="434343"/>
              </a:solidFill>
              <a:ea typeface="Proxima Nova"/>
              <a:cs typeface="Proxima Nova"/>
              <a:sym typeface="Proxima Nova"/>
            </a:endParaRPr>
          </a:p>
          <a:p>
            <a:pPr marL="76200">
              <a:buClr>
                <a:srgbClr val="434343"/>
              </a:buClr>
            </a:pPr>
            <a:r>
              <a:rPr lang="en-US" sz="1600" u="sng" dirty="0">
                <a:solidFill>
                  <a:srgbClr val="434343"/>
                </a:solidFill>
                <a:ea typeface="Proxima Nova"/>
                <a:cs typeface="Proxima Nova"/>
                <a:sym typeface="Proxima Nova"/>
              </a:rPr>
              <a:t>Discrete</a:t>
            </a:r>
            <a:r>
              <a:rPr lang="en-US" sz="1600" dirty="0">
                <a:solidFill>
                  <a:srgbClr val="434343"/>
                </a:solidFill>
                <a:ea typeface="Proxima Nova"/>
                <a:cs typeface="Proxima Nova"/>
                <a:sym typeface="Proxima Nova"/>
              </a:rPr>
              <a:t>: measurements only take certain values (e.g. age)</a:t>
            </a:r>
          </a:p>
          <a:p>
            <a:pPr marL="76200">
              <a:buClr>
                <a:srgbClr val="434343"/>
              </a:buClr>
            </a:pPr>
            <a:r>
              <a:rPr lang="en-US" sz="1600" u="sng" dirty="0">
                <a:solidFill>
                  <a:srgbClr val="434343"/>
                </a:solidFill>
                <a:ea typeface="Proxima Nova"/>
                <a:cs typeface="Proxima Nova"/>
                <a:sym typeface="Proxima Nova"/>
              </a:rPr>
              <a:t>Continuous</a:t>
            </a:r>
            <a:r>
              <a:rPr lang="en-US" sz="1600" dirty="0">
                <a:solidFill>
                  <a:srgbClr val="434343"/>
                </a:solidFill>
                <a:ea typeface="Proxima Nova"/>
                <a:cs typeface="Proxima Nova"/>
                <a:sym typeface="Proxima Nova"/>
              </a:rPr>
              <a:t>: measurements can take on any value within a range (e.g. weight, temperature)</a:t>
            </a:r>
            <a:endParaRPr lang="en-US" sz="1600" u="sng" dirty="0">
              <a:solidFill>
                <a:srgbClr val="434343"/>
              </a:solidFill>
              <a:ea typeface="Proxima Nova"/>
              <a:cs typeface="Proxima Nova"/>
              <a:sym typeface="Proxima Nova"/>
            </a:endParaRPr>
          </a:p>
          <a:p>
            <a:endParaRPr lang="en-US" dirty="0"/>
          </a:p>
        </p:txBody>
      </p:sp>
    </p:spTree>
    <p:extLst>
      <p:ext uri="{BB962C8B-B14F-4D97-AF65-F5344CB8AC3E}">
        <p14:creationId xmlns:p14="http://schemas.microsoft.com/office/powerpoint/2010/main" val="45749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447AF-1606-8D4A-8588-6254AD6911E6}"/>
              </a:ext>
            </a:extLst>
          </p:cNvPr>
          <p:cNvSpPr>
            <a:spLocks noGrp="1"/>
          </p:cNvSpPr>
          <p:nvPr>
            <p:ph type="title"/>
          </p:nvPr>
        </p:nvSpPr>
        <p:spPr/>
        <p:txBody>
          <a:bodyPr/>
          <a:lstStyle/>
          <a:p>
            <a:r>
              <a:rPr lang="en-US" dirty="0"/>
              <a:t>Binning</a:t>
            </a:r>
          </a:p>
        </p:txBody>
      </p:sp>
      <p:sp>
        <p:nvSpPr>
          <p:cNvPr id="3" name="Content Placeholder 2">
            <a:extLst>
              <a:ext uri="{FF2B5EF4-FFF2-40B4-BE49-F238E27FC236}">
                <a16:creationId xmlns:a16="http://schemas.microsoft.com/office/drawing/2014/main" id="{7C380B5A-128F-A849-8F7F-9318D0B0FC9C}"/>
              </a:ext>
            </a:extLst>
          </p:cNvPr>
          <p:cNvSpPr>
            <a:spLocks noGrp="1"/>
          </p:cNvSpPr>
          <p:nvPr>
            <p:ph idx="1"/>
          </p:nvPr>
        </p:nvSpPr>
        <p:spPr/>
        <p:txBody>
          <a:bodyPr/>
          <a:lstStyle/>
          <a:p>
            <a:pPr marL="76200">
              <a:buClr>
                <a:srgbClr val="434343"/>
              </a:buClr>
            </a:pPr>
            <a:r>
              <a:rPr lang="en-US" sz="1600" dirty="0">
                <a:solidFill>
                  <a:srgbClr val="434343"/>
                </a:solidFill>
                <a:ea typeface="Proxima Nova"/>
                <a:cs typeface="Proxima Nova"/>
                <a:sym typeface="Proxima Nova"/>
              </a:rPr>
              <a:t>Continuous data can be converted to discrete or qualitative data</a:t>
            </a:r>
          </a:p>
          <a:p>
            <a:pPr marL="76200">
              <a:buClr>
                <a:srgbClr val="434343"/>
              </a:buClr>
            </a:pPr>
            <a:endParaRPr lang="en-US" sz="1600" dirty="0">
              <a:solidFill>
                <a:srgbClr val="434343"/>
              </a:solidFill>
              <a:ea typeface="Proxima Nova"/>
              <a:cs typeface="Proxima Nova"/>
              <a:sym typeface="Proxima Nova"/>
            </a:endParaRPr>
          </a:p>
          <a:p>
            <a:pPr marL="457200" indent="-381000">
              <a:buClr>
                <a:srgbClr val="434343"/>
              </a:buClr>
              <a:buFont typeface="Proxima Nova"/>
              <a:buChar char="●"/>
            </a:pPr>
            <a:r>
              <a:rPr lang="en-US" sz="1600" dirty="0">
                <a:solidFill>
                  <a:srgbClr val="434343"/>
                </a:solidFill>
                <a:ea typeface="Proxima Nova"/>
                <a:cs typeface="Proxima Nova"/>
                <a:sym typeface="Proxima Nova"/>
              </a:rPr>
              <a:t>“Low”  				Weight &lt; 100 </a:t>
            </a:r>
            <a:r>
              <a:rPr lang="en-US" sz="1600" dirty="0" err="1">
                <a:solidFill>
                  <a:srgbClr val="434343"/>
                </a:solidFill>
                <a:ea typeface="Proxima Nova"/>
                <a:cs typeface="Proxima Nova"/>
                <a:sym typeface="Proxima Nova"/>
              </a:rPr>
              <a:t>lbs</a:t>
            </a:r>
            <a:endParaRPr lang="en-US" sz="1600" dirty="0">
              <a:solidFill>
                <a:srgbClr val="434343"/>
              </a:solidFill>
              <a:ea typeface="Proxima Nova"/>
              <a:cs typeface="Proxima Nova"/>
              <a:sym typeface="Proxima Nova"/>
            </a:endParaRPr>
          </a:p>
          <a:p>
            <a:pPr marL="457200" indent="-381000">
              <a:buClr>
                <a:srgbClr val="434343"/>
              </a:buClr>
              <a:buFont typeface="Proxima Nova"/>
              <a:buChar char="●"/>
            </a:pPr>
            <a:r>
              <a:rPr lang="en-US" sz="1600" dirty="0">
                <a:solidFill>
                  <a:srgbClr val="434343"/>
                </a:solidFill>
                <a:ea typeface="Proxima Nova"/>
                <a:cs typeface="Proxima Nova"/>
                <a:sym typeface="Proxima Nova"/>
              </a:rPr>
              <a:t>“Medium” 		100 </a:t>
            </a:r>
            <a:r>
              <a:rPr lang="en-US" sz="1600" dirty="0" err="1">
                <a:solidFill>
                  <a:srgbClr val="434343"/>
                </a:solidFill>
                <a:ea typeface="Proxima Nova"/>
                <a:cs typeface="Proxima Nova"/>
                <a:sym typeface="Proxima Nova"/>
              </a:rPr>
              <a:t>lbs</a:t>
            </a:r>
            <a:r>
              <a:rPr lang="en-US" sz="1600" dirty="0">
                <a:solidFill>
                  <a:srgbClr val="434343"/>
                </a:solidFill>
                <a:ea typeface="Proxima Nova"/>
                <a:cs typeface="Proxima Nova"/>
                <a:sym typeface="Proxima Nova"/>
              </a:rPr>
              <a:t> ≤ Weight &lt; 200 </a:t>
            </a:r>
            <a:r>
              <a:rPr lang="en-US" sz="1600" dirty="0" err="1">
                <a:solidFill>
                  <a:srgbClr val="434343"/>
                </a:solidFill>
                <a:ea typeface="Proxima Nova"/>
                <a:cs typeface="Proxima Nova"/>
                <a:sym typeface="Proxima Nova"/>
              </a:rPr>
              <a:t>lbs</a:t>
            </a:r>
            <a:endParaRPr lang="en-US" sz="1600" dirty="0">
              <a:solidFill>
                <a:srgbClr val="434343"/>
              </a:solidFill>
              <a:ea typeface="Proxima Nova"/>
              <a:cs typeface="Proxima Nova"/>
              <a:sym typeface="Proxima Nova"/>
            </a:endParaRPr>
          </a:p>
          <a:p>
            <a:pPr marL="457200" indent="-381000">
              <a:buClr>
                <a:srgbClr val="434343"/>
              </a:buClr>
              <a:buFont typeface="Proxima Nova"/>
              <a:buChar char="●"/>
            </a:pPr>
            <a:r>
              <a:rPr lang="en-US" sz="1600" dirty="0">
                <a:solidFill>
                  <a:srgbClr val="434343"/>
                </a:solidFill>
                <a:ea typeface="Proxima Nova"/>
                <a:cs typeface="Proxima Nova"/>
                <a:sym typeface="Proxima Nova"/>
              </a:rPr>
              <a:t>“High” 				200 </a:t>
            </a:r>
            <a:r>
              <a:rPr lang="en-US" sz="1600" dirty="0" err="1">
                <a:solidFill>
                  <a:srgbClr val="434343"/>
                </a:solidFill>
                <a:ea typeface="Proxima Nova"/>
                <a:cs typeface="Proxima Nova"/>
                <a:sym typeface="Proxima Nova"/>
              </a:rPr>
              <a:t>lbs</a:t>
            </a:r>
            <a:r>
              <a:rPr lang="en-US" sz="1600" dirty="0">
                <a:solidFill>
                  <a:srgbClr val="434343"/>
                </a:solidFill>
                <a:ea typeface="Proxima Nova"/>
                <a:cs typeface="Proxima Nova"/>
                <a:sym typeface="Proxima Nova"/>
              </a:rPr>
              <a:t> ≤ Weight</a:t>
            </a:r>
          </a:p>
          <a:p>
            <a:endParaRPr lang="en-US" dirty="0"/>
          </a:p>
        </p:txBody>
      </p:sp>
    </p:spTree>
    <p:extLst>
      <p:ext uri="{BB962C8B-B14F-4D97-AF65-F5344CB8AC3E}">
        <p14:creationId xmlns:p14="http://schemas.microsoft.com/office/powerpoint/2010/main" val="134335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24D2F8-9C2C-C944-B74B-3CD3B072529B}"/>
              </a:ext>
            </a:extLst>
          </p:cNvPr>
          <p:cNvSpPr>
            <a:spLocks noGrp="1"/>
          </p:cNvSpPr>
          <p:nvPr>
            <p:ph type="ctrTitle"/>
          </p:nvPr>
        </p:nvSpPr>
        <p:spPr/>
        <p:txBody>
          <a:bodyPr/>
          <a:lstStyle/>
          <a:p>
            <a:r>
              <a:rPr lang="en-US" dirty="0"/>
              <a:t>TYPES OF CHARTS</a:t>
            </a:r>
          </a:p>
        </p:txBody>
      </p:sp>
      <p:sp>
        <p:nvSpPr>
          <p:cNvPr id="5" name="Subtitle 4">
            <a:extLst>
              <a:ext uri="{FF2B5EF4-FFF2-40B4-BE49-F238E27FC236}">
                <a16:creationId xmlns:a16="http://schemas.microsoft.com/office/drawing/2014/main" id="{D1EDA194-CE9B-FC45-BBAB-6C616F4BE99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79106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39B0A-02C2-E640-B1B6-DE50D920E92E}"/>
              </a:ext>
            </a:extLst>
          </p:cNvPr>
          <p:cNvSpPr>
            <a:spLocks noGrp="1"/>
          </p:cNvSpPr>
          <p:nvPr>
            <p:ph type="title"/>
          </p:nvPr>
        </p:nvSpPr>
        <p:spPr/>
        <p:txBody>
          <a:bodyPr/>
          <a:lstStyle/>
          <a:p>
            <a:r>
              <a:rPr lang="en-US" dirty="0"/>
              <a:t>Visual Encodings</a:t>
            </a:r>
          </a:p>
        </p:txBody>
      </p:sp>
      <p:sp>
        <p:nvSpPr>
          <p:cNvPr id="3" name="Content Placeholder 2">
            <a:extLst>
              <a:ext uri="{FF2B5EF4-FFF2-40B4-BE49-F238E27FC236}">
                <a16:creationId xmlns:a16="http://schemas.microsoft.com/office/drawing/2014/main" id="{9FC36FBB-45E1-0E43-9973-6CBC53071480}"/>
              </a:ext>
            </a:extLst>
          </p:cNvPr>
          <p:cNvSpPr>
            <a:spLocks noGrp="1"/>
          </p:cNvSpPr>
          <p:nvPr>
            <p:ph idx="1"/>
          </p:nvPr>
        </p:nvSpPr>
        <p:spPr/>
        <p:txBody>
          <a:bodyPr/>
          <a:lstStyle/>
          <a:p>
            <a:endParaRPr lang="en-US"/>
          </a:p>
        </p:txBody>
      </p:sp>
      <p:sp>
        <p:nvSpPr>
          <p:cNvPr id="4" name="Shape 84">
            <a:extLst>
              <a:ext uri="{FF2B5EF4-FFF2-40B4-BE49-F238E27FC236}">
                <a16:creationId xmlns:a16="http://schemas.microsoft.com/office/drawing/2014/main" id="{2C481C65-EBF9-9A44-B99A-077E762CE9F4}"/>
              </a:ext>
            </a:extLst>
          </p:cNvPr>
          <p:cNvSpPr txBox="1">
            <a:spLocks/>
          </p:cNvSpPr>
          <p:nvPr/>
        </p:nvSpPr>
        <p:spPr>
          <a:xfrm>
            <a:off x="291702" y="1193007"/>
            <a:ext cx="7245688" cy="3146611"/>
          </a:xfrm>
          <a:prstGeom prst="rect">
            <a:avLst/>
          </a:prstGeom>
        </p:spPr>
        <p:txBody>
          <a:bodyPr vert="horz" lIns="91425" tIns="91425" rIns="91425" bIns="91425" rtlCol="0" anchor="t" anchorCtr="0">
            <a:no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a:lstStyle>
          <a:p>
            <a:pPr>
              <a:spcBef>
                <a:spcPts val="0"/>
              </a:spcBef>
              <a:buClr>
                <a:srgbClr val="000000"/>
              </a:buClr>
              <a:buSzPct val="45833"/>
              <a:buFont typeface="Arial"/>
              <a:buNone/>
            </a:pPr>
            <a:r>
              <a:rPr lang="en-US" sz="2400">
                <a:solidFill>
                  <a:srgbClr val="434343"/>
                </a:solidFill>
                <a:latin typeface="+mn-lt"/>
                <a:ea typeface="Proxima Nova"/>
                <a:cs typeface="Proxima Nova"/>
                <a:sym typeface="Proxima Nova"/>
              </a:rPr>
              <a:t>Transform numbers into a graphical representation</a:t>
            </a:r>
            <a:endParaRPr lang="en-US" sz="2400" dirty="0">
              <a:solidFill>
                <a:srgbClr val="434343"/>
              </a:solidFill>
              <a:latin typeface="+mn-lt"/>
              <a:ea typeface="Proxima Nova"/>
              <a:cs typeface="Proxima Nova"/>
              <a:sym typeface="Proxima Nova"/>
            </a:endParaRPr>
          </a:p>
        </p:txBody>
      </p:sp>
      <p:grpSp>
        <p:nvGrpSpPr>
          <p:cNvPr id="5" name="Group 4">
            <a:extLst>
              <a:ext uri="{FF2B5EF4-FFF2-40B4-BE49-F238E27FC236}">
                <a16:creationId xmlns:a16="http://schemas.microsoft.com/office/drawing/2014/main" id="{C5BAAC68-0840-E94E-B550-1C031E601421}"/>
              </a:ext>
            </a:extLst>
          </p:cNvPr>
          <p:cNvGrpSpPr/>
          <p:nvPr/>
        </p:nvGrpSpPr>
        <p:grpSpPr>
          <a:xfrm>
            <a:off x="304800" y="2091690"/>
            <a:ext cx="8637233" cy="2951884"/>
            <a:chOff x="304800" y="2091690"/>
            <a:chExt cx="8637233" cy="2951884"/>
          </a:xfrm>
        </p:grpSpPr>
        <p:grpSp>
          <p:nvGrpSpPr>
            <p:cNvPr id="6" name="Group 5">
              <a:extLst>
                <a:ext uri="{FF2B5EF4-FFF2-40B4-BE49-F238E27FC236}">
                  <a16:creationId xmlns:a16="http://schemas.microsoft.com/office/drawing/2014/main" id="{4D0D95D2-E354-F04C-ACCE-08AFB18C2EFE}"/>
                </a:ext>
              </a:extLst>
            </p:cNvPr>
            <p:cNvGrpSpPr/>
            <p:nvPr/>
          </p:nvGrpSpPr>
          <p:grpSpPr>
            <a:xfrm>
              <a:off x="304800" y="2091690"/>
              <a:ext cx="8534400" cy="2727960"/>
              <a:chOff x="304800" y="2091690"/>
              <a:chExt cx="8534400" cy="2727960"/>
            </a:xfrm>
          </p:grpSpPr>
          <p:pic>
            <p:nvPicPr>
              <p:cNvPr id="8" name="Picture 7">
                <a:extLst>
                  <a:ext uri="{FF2B5EF4-FFF2-40B4-BE49-F238E27FC236}">
                    <a16:creationId xmlns:a16="http://schemas.microsoft.com/office/drawing/2014/main" id="{210F6410-99FF-F940-8689-97159AFB1CE1}"/>
                  </a:ext>
                </a:extLst>
              </p:cNvPr>
              <p:cNvPicPr>
                <a:picLocks noChangeAspect="1"/>
              </p:cNvPicPr>
              <p:nvPr/>
            </p:nvPicPr>
            <p:blipFill>
              <a:blip r:embed="rId2"/>
              <a:stretch>
                <a:fillRect/>
              </a:stretch>
            </p:blipFill>
            <p:spPr>
              <a:xfrm>
                <a:off x="304800" y="2167890"/>
                <a:ext cx="4039652" cy="2651760"/>
              </a:xfrm>
              <a:prstGeom prst="rect">
                <a:avLst/>
              </a:prstGeom>
            </p:spPr>
          </p:pic>
          <p:pic>
            <p:nvPicPr>
              <p:cNvPr id="9" name="Picture 8">
                <a:extLst>
                  <a:ext uri="{FF2B5EF4-FFF2-40B4-BE49-F238E27FC236}">
                    <a16:creationId xmlns:a16="http://schemas.microsoft.com/office/drawing/2014/main" id="{A9CBDB51-38E1-6943-8077-37A2FBA80487}"/>
                  </a:ext>
                </a:extLst>
              </p:cNvPr>
              <p:cNvPicPr>
                <a:picLocks noChangeAspect="1"/>
              </p:cNvPicPr>
              <p:nvPr/>
            </p:nvPicPr>
            <p:blipFill>
              <a:blip r:embed="rId3"/>
              <a:stretch>
                <a:fillRect/>
              </a:stretch>
            </p:blipFill>
            <p:spPr>
              <a:xfrm>
                <a:off x="4439098" y="2091690"/>
                <a:ext cx="4400102" cy="2651760"/>
              </a:xfrm>
              <a:prstGeom prst="rect">
                <a:avLst/>
              </a:prstGeom>
            </p:spPr>
          </p:pic>
        </p:grpSp>
        <p:sp>
          <p:nvSpPr>
            <p:cNvPr id="7" name="TextBox 6">
              <a:extLst>
                <a:ext uri="{FF2B5EF4-FFF2-40B4-BE49-F238E27FC236}">
                  <a16:creationId xmlns:a16="http://schemas.microsoft.com/office/drawing/2014/main" id="{4DCD680D-B59F-D04D-950B-88C99A24788A}"/>
                </a:ext>
              </a:extLst>
            </p:cNvPr>
            <p:cNvSpPr txBox="1"/>
            <p:nvPr/>
          </p:nvSpPr>
          <p:spPr>
            <a:xfrm>
              <a:off x="6051498" y="4735797"/>
              <a:ext cx="2890535"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Functional Art – Alberto Cairo</a:t>
              </a:r>
            </a:p>
          </p:txBody>
        </p:sp>
      </p:grpSp>
      <p:sp>
        <p:nvSpPr>
          <p:cNvPr id="10" name="Rectangle 9">
            <a:extLst>
              <a:ext uri="{FF2B5EF4-FFF2-40B4-BE49-F238E27FC236}">
                <a16:creationId xmlns:a16="http://schemas.microsoft.com/office/drawing/2014/main" id="{EC59D880-0D71-7C42-9D53-BF76C17D4838}"/>
              </a:ext>
            </a:extLst>
          </p:cNvPr>
          <p:cNvSpPr/>
          <p:nvPr/>
        </p:nvSpPr>
        <p:spPr>
          <a:xfrm>
            <a:off x="354000" y="3409950"/>
            <a:ext cx="1455146" cy="14097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11" name="Rectangle 10">
            <a:extLst>
              <a:ext uri="{FF2B5EF4-FFF2-40B4-BE49-F238E27FC236}">
                <a16:creationId xmlns:a16="http://schemas.microsoft.com/office/drawing/2014/main" id="{7B434128-597A-B349-9CF4-A7E6DA75E020}"/>
              </a:ext>
            </a:extLst>
          </p:cNvPr>
          <p:cNvSpPr/>
          <p:nvPr/>
        </p:nvSpPr>
        <p:spPr>
          <a:xfrm>
            <a:off x="1828800" y="3448050"/>
            <a:ext cx="2495998" cy="14097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12" name="Rectangle 11">
            <a:extLst>
              <a:ext uri="{FF2B5EF4-FFF2-40B4-BE49-F238E27FC236}">
                <a16:creationId xmlns:a16="http://schemas.microsoft.com/office/drawing/2014/main" id="{440E54D5-EC5D-FE46-BC7F-6F2182AAF1B6}"/>
              </a:ext>
            </a:extLst>
          </p:cNvPr>
          <p:cNvSpPr/>
          <p:nvPr/>
        </p:nvSpPr>
        <p:spPr>
          <a:xfrm>
            <a:off x="4351352" y="2091689"/>
            <a:ext cx="2735248" cy="1054301"/>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13" name="Rectangle 12">
            <a:extLst>
              <a:ext uri="{FF2B5EF4-FFF2-40B4-BE49-F238E27FC236}">
                <a16:creationId xmlns:a16="http://schemas.microsoft.com/office/drawing/2014/main" id="{700D50AC-426E-9B40-B3A9-1B015FAE0E71}"/>
              </a:ext>
            </a:extLst>
          </p:cNvPr>
          <p:cNvSpPr/>
          <p:nvPr/>
        </p:nvSpPr>
        <p:spPr>
          <a:xfrm>
            <a:off x="7174346" y="2104849"/>
            <a:ext cx="1615654" cy="1054301"/>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14" name="Rectangle 13">
            <a:extLst>
              <a:ext uri="{FF2B5EF4-FFF2-40B4-BE49-F238E27FC236}">
                <a16:creationId xmlns:a16="http://schemas.microsoft.com/office/drawing/2014/main" id="{A9E250CF-08B3-A64F-98A9-52D32EDEB92A}"/>
              </a:ext>
            </a:extLst>
          </p:cNvPr>
          <p:cNvSpPr/>
          <p:nvPr/>
        </p:nvSpPr>
        <p:spPr>
          <a:xfrm>
            <a:off x="4429426" y="3297024"/>
            <a:ext cx="2657173" cy="1370226"/>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Tree>
    <p:extLst>
      <p:ext uri="{BB962C8B-B14F-4D97-AF65-F5344CB8AC3E}">
        <p14:creationId xmlns:p14="http://schemas.microsoft.com/office/powerpoint/2010/main" val="266639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0" grpId="0" animBg="1"/>
      <p:bldP spid="11" grpId="0" animBg="1"/>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D90FB-C94C-5F48-9995-B4491F6A545D}"/>
              </a:ext>
            </a:extLst>
          </p:cNvPr>
          <p:cNvSpPr>
            <a:spLocks noGrp="1"/>
          </p:cNvSpPr>
          <p:nvPr>
            <p:ph type="title"/>
          </p:nvPr>
        </p:nvSpPr>
        <p:spPr/>
        <p:txBody>
          <a:bodyPr/>
          <a:lstStyle/>
          <a:p>
            <a:r>
              <a:rPr lang="en-US" dirty="0"/>
              <a:t>Big Numbers</a:t>
            </a:r>
          </a:p>
        </p:txBody>
      </p:sp>
      <p:sp>
        <p:nvSpPr>
          <p:cNvPr id="3" name="Content Placeholder 2">
            <a:extLst>
              <a:ext uri="{FF2B5EF4-FFF2-40B4-BE49-F238E27FC236}">
                <a16:creationId xmlns:a16="http://schemas.microsoft.com/office/drawing/2014/main" id="{5F49A5BA-400F-644E-9ACF-E40BB91EEC9A}"/>
              </a:ext>
            </a:extLst>
          </p:cNvPr>
          <p:cNvSpPr>
            <a:spLocks noGrp="1"/>
          </p:cNvSpPr>
          <p:nvPr>
            <p:ph idx="1"/>
          </p:nvPr>
        </p:nvSpPr>
        <p:spPr/>
        <p:txBody>
          <a:bodyPr/>
          <a:lstStyle/>
          <a:p>
            <a:r>
              <a:rPr lang="en-US" dirty="0"/>
              <a:t>Great to display simple information</a:t>
            </a:r>
          </a:p>
          <a:p>
            <a:pPr marL="0" indent="0">
              <a:buNone/>
            </a:pPr>
            <a:endParaRPr lang="en-US" dirty="0"/>
          </a:p>
          <a:p>
            <a:r>
              <a:rPr lang="en-US" dirty="0"/>
              <a:t>Tips:</a:t>
            </a:r>
          </a:p>
          <a:p>
            <a:pPr lvl="1"/>
            <a:r>
              <a:rPr lang="en-US" dirty="0"/>
              <a:t>It is good practice to present a relative metric</a:t>
            </a:r>
          </a:p>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E23BE32B-98DA-F345-B8DE-B8AF1F190EC0}"/>
              </a:ext>
            </a:extLst>
          </p:cNvPr>
          <p:cNvSpPr txBox="1"/>
          <p:nvPr/>
        </p:nvSpPr>
        <p:spPr>
          <a:xfrm>
            <a:off x="6477388" y="1657350"/>
            <a:ext cx="2063385" cy="1723549"/>
          </a:xfrm>
          <a:prstGeom prst="rect">
            <a:avLst/>
          </a:prstGeom>
          <a:noFill/>
        </p:spPr>
        <p:txBody>
          <a:bodyPr wrap="none" rtlCol="0">
            <a:spAutoFit/>
          </a:bodyPr>
          <a:lstStyle/>
          <a:p>
            <a:r>
              <a:rPr lang="en-US" sz="2000" dirty="0">
                <a:solidFill>
                  <a:srgbClr val="434343"/>
                </a:solidFill>
              </a:rPr>
              <a:t>Page Views:</a:t>
            </a:r>
          </a:p>
          <a:p>
            <a:r>
              <a:rPr lang="en-US" sz="6600" dirty="0">
                <a:solidFill>
                  <a:srgbClr val="434343"/>
                </a:solidFill>
              </a:rPr>
              <a:t>5,567</a:t>
            </a:r>
          </a:p>
          <a:p>
            <a:r>
              <a:rPr lang="en-US" sz="1600" dirty="0">
                <a:solidFill>
                  <a:srgbClr val="434343"/>
                </a:solidFill>
              </a:rPr>
              <a:t>Daily Average:  3,625</a:t>
            </a:r>
          </a:p>
        </p:txBody>
      </p:sp>
    </p:spTree>
    <p:extLst>
      <p:ext uri="{BB962C8B-B14F-4D97-AF65-F5344CB8AC3E}">
        <p14:creationId xmlns:p14="http://schemas.microsoft.com/office/powerpoint/2010/main" val="41505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FDA18-6897-FA4B-8497-3F1628DD386B}"/>
              </a:ext>
            </a:extLst>
          </p:cNvPr>
          <p:cNvSpPr>
            <a:spLocks noGrp="1"/>
          </p:cNvSpPr>
          <p:nvPr>
            <p:ph type="title"/>
          </p:nvPr>
        </p:nvSpPr>
        <p:spPr/>
        <p:txBody>
          <a:bodyPr/>
          <a:lstStyle/>
          <a:p>
            <a:r>
              <a:rPr lang="en-US" dirty="0"/>
              <a:t>Tables</a:t>
            </a:r>
          </a:p>
        </p:txBody>
      </p:sp>
      <p:sp>
        <p:nvSpPr>
          <p:cNvPr id="3" name="Content Placeholder 2">
            <a:extLst>
              <a:ext uri="{FF2B5EF4-FFF2-40B4-BE49-F238E27FC236}">
                <a16:creationId xmlns:a16="http://schemas.microsoft.com/office/drawing/2014/main" id="{702B32FE-F74B-374C-A7BA-0D30EC283D7A}"/>
              </a:ext>
            </a:extLst>
          </p:cNvPr>
          <p:cNvSpPr>
            <a:spLocks noGrp="1"/>
          </p:cNvSpPr>
          <p:nvPr>
            <p:ph idx="1"/>
          </p:nvPr>
        </p:nvSpPr>
        <p:spPr/>
        <p:txBody>
          <a:bodyPr/>
          <a:lstStyle/>
          <a:p>
            <a:r>
              <a:rPr lang="en-US" dirty="0"/>
              <a:t>Conveys comparisons across categories</a:t>
            </a:r>
          </a:p>
          <a:p>
            <a:pPr marL="0" indent="0">
              <a:buNone/>
            </a:pPr>
            <a:endParaRPr lang="en-US" dirty="0"/>
          </a:p>
          <a:p>
            <a:r>
              <a:rPr lang="en-US" dirty="0"/>
              <a:t>Tips:</a:t>
            </a:r>
          </a:p>
          <a:p>
            <a:pPr lvl="1"/>
            <a:r>
              <a:rPr lang="en-US" dirty="0"/>
              <a:t>Too big is less effective</a:t>
            </a:r>
          </a:p>
          <a:p>
            <a:endParaRPr lang="en-US" dirty="0"/>
          </a:p>
          <a:p>
            <a:endParaRPr lang="en-US" dirty="0"/>
          </a:p>
        </p:txBody>
      </p:sp>
      <p:graphicFrame>
        <p:nvGraphicFramePr>
          <p:cNvPr id="4" name="Table 3">
            <a:extLst>
              <a:ext uri="{FF2B5EF4-FFF2-40B4-BE49-F238E27FC236}">
                <a16:creationId xmlns:a16="http://schemas.microsoft.com/office/drawing/2014/main" id="{9753156D-53CE-C04E-9475-84925D702AF3}"/>
              </a:ext>
            </a:extLst>
          </p:cNvPr>
          <p:cNvGraphicFramePr>
            <a:graphicFrameLocks noGrp="1"/>
          </p:cNvGraphicFramePr>
          <p:nvPr>
            <p:extLst>
              <p:ext uri="{D42A27DB-BD31-4B8C-83A1-F6EECF244321}">
                <p14:modId xmlns:p14="http://schemas.microsoft.com/office/powerpoint/2010/main" val="343021819"/>
              </p:ext>
            </p:extLst>
          </p:nvPr>
        </p:nvGraphicFramePr>
        <p:xfrm>
          <a:off x="4968688" y="2395444"/>
          <a:ext cx="3707298" cy="1244600"/>
        </p:xfrm>
        <a:graphic>
          <a:graphicData uri="http://schemas.openxmlformats.org/drawingml/2006/table">
            <a:tbl>
              <a:tblPr firstRow="1" bandRow="1">
                <a:tableStyleId>{F2DE63D5-997A-4646-A377-4702673A728D}</a:tableStyleId>
              </a:tblPr>
              <a:tblGrid>
                <a:gridCol w="1235766">
                  <a:extLst>
                    <a:ext uri="{9D8B030D-6E8A-4147-A177-3AD203B41FA5}">
                      <a16:colId xmlns:a16="http://schemas.microsoft.com/office/drawing/2014/main" val="3137027314"/>
                    </a:ext>
                  </a:extLst>
                </a:gridCol>
                <a:gridCol w="1235766">
                  <a:extLst>
                    <a:ext uri="{9D8B030D-6E8A-4147-A177-3AD203B41FA5}">
                      <a16:colId xmlns:a16="http://schemas.microsoft.com/office/drawing/2014/main" val="1933369511"/>
                    </a:ext>
                  </a:extLst>
                </a:gridCol>
                <a:gridCol w="1235766">
                  <a:extLst>
                    <a:ext uri="{9D8B030D-6E8A-4147-A177-3AD203B41FA5}">
                      <a16:colId xmlns:a16="http://schemas.microsoft.com/office/drawing/2014/main" val="2248049744"/>
                    </a:ext>
                  </a:extLst>
                </a:gridCol>
              </a:tblGrid>
              <a:tr h="370840">
                <a:tc>
                  <a:txBody>
                    <a:bodyPr/>
                    <a:lstStyle/>
                    <a:p>
                      <a:endParaRPr lang="en-US" b="1" dirty="0">
                        <a:solidFill>
                          <a:schemeClr val="bg1"/>
                        </a:solidFill>
                      </a:endParaRPr>
                    </a:p>
                  </a:txBody>
                  <a:tcPr/>
                </a:tc>
                <a:tc>
                  <a:txBody>
                    <a:bodyPr/>
                    <a:lstStyle/>
                    <a:p>
                      <a:r>
                        <a:rPr lang="en-US" dirty="0"/>
                        <a:t>Like chocolates</a:t>
                      </a:r>
                      <a:endParaRPr lang="en-US" dirty="0">
                        <a:solidFill>
                          <a:schemeClr val="bg1"/>
                        </a:solidFill>
                      </a:endParaRPr>
                    </a:p>
                  </a:txBody>
                  <a:tcPr/>
                </a:tc>
                <a:tc>
                  <a:txBody>
                    <a:bodyPr/>
                    <a:lstStyle/>
                    <a:p>
                      <a:r>
                        <a:rPr lang="en-US" dirty="0"/>
                        <a:t>Do not like chocolates</a:t>
                      </a:r>
                      <a:endParaRPr lang="en-US" dirty="0">
                        <a:solidFill>
                          <a:schemeClr val="bg1"/>
                        </a:solidFill>
                      </a:endParaRPr>
                    </a:p>
                  </a:txBody>
                  <a:tcPr/>
                </a:tc>
                <a:extLst>
                  <a:ext uri="{0D108BD9-81ED-4DB2-BD59-A6C34878D82A}">
                    <a16:rowId xmlns:a16="http://schemas.microsoft.com/office/drawing/2014/main" val="4181227454"/>
                  </a:ext>
                </a:extLst>
              </a:tr>
              <a:tr h="370840">
                <a:tc>
                  <a:txBody>
                    <a:bodyPr/>
                    <a:lstStyle/>
                    <a:p>
                      <a:r>
                        <a:rPr lang="en-US" dirty="0">
                          <a:solidFill>
                            <a:srgbClr val="434343"/>
                          </a:solidFill>
                        </a:rPr>
                        <a:t>Kids</a:t>
                      </a:r>
                      <a:endParaRPr lang="en-US" b="1" dirty="0">
                        <a:solidFill>
                          <a:srgbClr val="434343"/>
                        </a:solidFill>
                      </a:endParaRPr>
                    </a:p>
                  </a:txBody>
                  <a:tcPr/>
                </a:tc>
                <a:tc>
                  <a:txBody>
                    <a:bodyPr/>
                    <a:lstStyle/>
                    <a:p>
                      <a:pPr algn="ctr"/>
                      <a:r>
                        <a:rPr lang="en-US" dirty="0">
                          <a:solidFill>
                            <a:srgbClr val="434343"/>
                          </a:solidFill>
                        </a:rPr>
                        <a:t>23</a:t>
                      </a:r>
                    </a:p>
                  </a:txBody>
                  <a:tcPr/>
                </a:tc>
                <a:tc>
                  <a:txBody>
                    <a:bodyPr/>
                    <a:lstStyle/>
                    <a:p>
                      <a:pPr algn="ctr"/>
                      <a:r>
                        <a:rPr lang="en-US" dirty="0">
                          <a:solidFill>
                            <a:srgbClr val="434343"/>
                          </a:solidFill>
                        </a:rPr>
                        <a:t>5</a:t>
                      </a:r>
                    </a:p>
                  </a:txBody>
                  <a:tcPr/>
                </a:tc>
                <a:extLst>
                  <a:ext uri="{0D108BD9-81ED-4DB2-BD59-A6C34878D82A}">
                    <a16:rowId xmlns:a16="http://schemas.microsoft.com/office/drawing/2014/main" val="4271328936"/>
                  </a:ext>
                </a:extLst>
              </a:tr>
              <a:tr h="370840">
                <a:tc>
                  <a:txBody>
                    <a:bodyPr/>
                    <a:lstStyle/>
                    <a:p>
                      <a:r>
                        <a:rPr lang="en-US" dirty="0">
                          <a:solidFill>
                            <a:srgbClr val="434343"/>
                          </a:solidFill>
                        </a:rPr>
                        <a:t>Grown Ups</a:t>
                      </a:r>
                      <a:endParaRPr lang="en-US" b="1" dirty="0">
                        <a:solidFill>
                          <a:srgbClr val="434343"/>
                        </a:solidFill>
                      </a:endParaRPr>
                    </a:p>
                  </a:txBody>
                  <a:tcPr/>
                </a:tc>
                <a:tc>
                  <a:txBody>
                    <a:bodyPr/>
                    <a:lstStyle/>
                    <a:p>
                      <a:pPr algn="ctr"/>
                      <a:r>
                        <a:rPr lang="en-US" dirty="0">
                          <a:solidFill>
                            <a:srgbClr val="434343"/>
                          </a:solidFill>
                        </a:rPr>
                        <a:t>35</a:t>
                      </a:r>
                    </a:p>
                  </a:txBody>
                  <a:tcPr/>
                </a:tc>
                <a:tc>
                  <a:txBody>
                    <a:bodyPr/>
                    <a:lstStyle/>
                    <a:p>
                      <a:pPr algn="ctr"/>
                      <a:r>
                        <a:rPr lang="en-US" dirty="0">
                          <a:solidFill>
                            <a:srgbClr val="434343"/>
                          </a:solidFill>
                        </a:rPr>
                        <a:t>32</a:t>
                      </a:r>
                    </a:p>
                  </a:txBody>
                  <a:tcPr/>
                </a:tc>
                <a:extLst>
                  <a:ext uri="{0D108BD9-81ED-4DB2-BD59-A6C34878D82A}">
                    <a16:rowId xmlns:a16="http://schemas.microsoft.com/office/drawing/2014/main" val="1301314563"/>
                  </a:ext>
                </a:extLst>
              </a:tr>
            </a:tbl>
          </a:graphicData>
        </a:graphic>
      </p:graphicFrame>
    </p:spTree>
    <p:extLst>
      <p:ext uri="{BB962C8B-B14F-4D97-AF65-F5344CB8AC3E}">
        <p14:creationId xmlns:p14="http://schemas.microsoft.com/office/powerpoint/2010/main" val="10388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072C3-B52F-C242-BF9F-521149B9A7C8}"/>
              </a:ext>
            </a:extLst>
          </p:cNvPr>
          <p:cNvSpPr>
            <a:spLocks noGrp="1"/>
          </p:cNvSpPr>
          <p:nvPr>
            <p:ph type="title"/>
          </p:nvPr>
        </p:nvSpPr>
        <p:spPr/>
        <p:txBody>
          <a:bodyPr/>
          <a:lstStyle/>
          <a:p>
            <a:r>
              <a:rPr lang="en-US" dirty="0"/>
              <a:t>A picture is worth a thousand words</a:t>
            </a:r>
          </a:p>
        </p:txBody>
      </p:sp>
      <p:sp>
        <p:nvSpPr>
          <p:cNvPr id="3" name="Content Placeholder 2">
            <a:extLst>
              <a:ext uri="{FF2B5EF4-FFF2-40B4-BE49-F238E27FC236}">
                <a16:creationId xmlns:a16="http://schemas.microsoft.com/office/drawing/2014/main" id="{91920FF1-BFBD-6842-AECA-9DD1869ECAAC}"/>
              </a:ext>
            </a:extLst>
          </p:cNvPr>
          <p:cNvSpPr>
            <a:spLocks noGrp="1"/>
          </p:cNvSpPr>
          <p:nvPr>
            <p:ph idx="1"/>
          </p:nvPr>
        </p:nvSpPr>
        <p:spPr/>
        <p:txBody>
          <a:bodyPr/>
          <a:lstStyle/>
          <a:p>
            <a:pPr marL="0" indent="0">
              <a:buNone/>
            </a:pPr>
            <a:r>
              <a:rPr lang="en-US" b="1" dirty="0">
                <a:solidFill>
                  <a:srgbClr val="3A9ED9"/>
                </a:solidFill>
              </a:rPr>
              <a:t>Visualization</a:t>
            </a:r>
            <a:r>
              <a:rPr lang="en-US" dirty="0"/>
              <a:t> is the representation of </a:t>
            </a:r>
            <a:r>
              <a:rPr lang="en-US" b="1" dirty="0">
                <a:solidFill>
                  <a:srgbClr val="3A9ED9"/>
                </a:solidFill>
              </a:rPr>
              <a:t>information</a:t>
            </a:r>
            <a:r>
              <a:rPr lang="en-US" dirty="0"/>
              <a:t> in a </a:t>
            </a:r>
            <a:r>
              <a:rPr lang="en-US" b="1" dirty="0">
                <a:solidFill>
                  <a:srgbClr val="3A9ED9"/>
                </a:solidFill>
              </a:rPr>
              <a:t>graphical form</a:t>
            </a:r>
          </a:p>
        </p:txBody>
      </p:sp>
      <p:grpSp>
        <p:nvGrpSpPr>
          <p:cNvPr id="4" name="Group 3">
            <a:extLst>
              <a:ext uri="{FF2B5EF4-FFF2-40B4-BE49-F238E27FC236}">
                <a16:creationId xmlns:a16="http://schemas.microsoft.com/office/drawing/2014/main" id="{0FA3E043-9FCC-934D-B45C-6A22A0F3DED2}"/>
              </a:ext>
            </a:extLst>
          </p:cNvPr>
          <p:cNvGrpSpPr/>
          <p:nvPr/>
        </p:nvGrpSpPr>
        <p:grpSpPr>
          <a:xfrm>
            <a:off x="557448" y="2305050"/>
            <a:ext cx="2566752" cy="2162752"/>
            <a:chOff x="360806" y="2693266"/>
            <a:chExt cx="2566752" cy="2162752"/>
          </a:xfrm>
        </p:grpSpPr>
        <p:grpSp>
          <p:nvGrpSpPr>
            <p:cNvPr id="5" name="Group 4">
              <a:extLst>
                <a:ext uri="{FF2B5EF4-FFF2-40B4-BE49-F238E27FC236}">
                  <a16:creationId xmlns:a16="http://schemas.microsoft.com/office/drawing/2014/main" id="{6CE1BB86-03C5-394A-BF7D-1F18841D9653}"/>
                </a:ext>
              </a:extLst>
            </p:cNvPr>
            <p:cNvGrpSpPr/>
            <p:nvPr/>
          </p:nvGrpSpPr>
          <p:grpSpPr>
            <a:xfrm>
              <a:off x="360806" y="3027218"/>
              <a:ext cx="2566752" cy="1828800"/>
              <a:chOff x="360806" y="3027218"/>
              <a:chExt cx="2566752" cy="1828800"/>
            </a:xfrm>
          </p:grpSpPr>
          <p:pic>
            <p:nvPicPr>
              <p:cNvPr id="7" name="Picture 2" descr="Related image">
                <a:extLst>
                  <a:ext uri="{FF2B5EF4-FFF2-40B4-BE49-F238E27FC236}">
                    <a16:creationId xmlns:a16="http://schemas.microsoft.com/office/drawing/2014/main" id="{768E9FCB-5763-F446-9113-467EB3B9A5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75" t="33968" r="10992" b="27719"/>
              <a:stretch/>
            </p:blipFill>
            <p:spPr bwMode="auto">
              <a:xfrm>
                <a:off x="360806" y="3027218"/>
                <a:ext cx="2566752"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651987B-7554-964B-846D-B0C914875259}"/>
                  </a:ext>
                </a:extLst>
              </p:cNvPr>
              <p:cNvSpPr txBox="1"/>
              <p:nvPr/>
            </p:nvSpPr>
            <p:spPr>
              <a:xfrm>
                <a:off x="360806" y="4548241"/>
                <a:ext cx="2566752" cy="307777"/>
              </a:xfrm>
              <a:prstGeom prst="rect">
                <a:avLst/>
              </a:prstGeom>
              <a:solidFill>
                <a:srgbClr val="212121">
                  <a:alpha val="74902"/>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Steve McCurry </a:t>
                </a:r>
              </a:p>
            </p:txBody>
          </p:sp>
        </p:grpSp>
        <p:sp>
          <p:nvSpPr>
            <p:cNvPr id="6" name="TextBox 5">
              <a:extLst>
                <a:ext uri="{FF2B5EF4-FFF2-40B4-BE49-F238E27FC236}">
                  <a16:creationId xmlns:a16="http://schemas.microsoft.com/office/drawing/2014/main" id="{3040A598-9798-A94D-A4D4-AB6FE66E095C}"/>
                </a:ext>
              </a:extLst>
            </p:cNvPr>
            <p:cNvSpPr txBox="1"/>
            <p:nvPr/>
          </p:nvSpPr>
          <p:spPr>
            <a:xfrm>
              <a:off x="1044499" y="2693266"/>
              <a:ext cx="119936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Photographs</a:t>
              </a:r>
            </a:p>
          </p:txBody>
        </p:sp>
      </p:grpSp>
      <p:grpSp>
        <p:nvGrpSpPr>
          <p:cNvPr id="9" name="Group 8">
            <a:extLst>
              <a:ext uri="{FF2B5EF4-FFF2-40B4-BE49-F238E27FC236}">
                <a16:creationId xmlns:a16="http://schemas.microsoft.com/office/drawing/2014/main" id="{9D432340-9605-2A44-A347-D6DDCB1AA787}"/>
              </a:ext>
            </a:extLst>
          </p:cNvPr>
          <p:cNvGrpSpPr/>
          <p:nvPr/>
        </p:nvGrpSpPr>
        <p:grpSpPr>
          <a:xfrm>
            <a:off x="3749040" y="2305050"/>
            <a:ext cx="1645920" cy="2180334"/>
            <a:chOff x="3749040" y="2693266"/>
            <a:chExt cx="1645920" cy="2180334"/>
          </a:xfrm>
        </p:grpSpPr>
        <p:grpSp>
          <p:nvGrpSpPr>
            <p:cNvPr id="10" name="Group 9">
              <a:extLst>
                <a:ext uri="{FF2B5EF4-FFF2-40B4-BE49-F238E27FC236}">
                  <a16:creationId xmlns:a16="http://schemas.microsoft.com/office/drawing/2014/main" id="{77E31BAB-A60E-1B43-BD9A-E60D7979F69F}"/>
                </a:ext>
              </a:extLst>
            </p:cNvPr>
            <p:cNvGrpSpPr/>
            <p:nvPr/>
          </p:nvGrpSpPr>
          <p:grpSpPr>
            <a:xfrm>
              <a:off x="3749040" y="3044800"/>
              <a:ext cx="1645920" cy="1828800"/>
              <a:chOff x="3740419" y="3028950"/>
              <a:chExt cx="1645920" cy="1828800"/>
            </a:xfrm>
          </p:grpSpPr>
          <p:pic>
            <p:nvPicPr>
              <p:cNvPr id="12" name="Picture 11">
                <a:extLst>
                  <a:ext uri="{FF2B5EF4-FFF2-40B4-BE49-F238E27FC236}">
                    <a16:creationId xmlns:a16="http://schemas.microsoft.com/office/drawing/2014/main" id="{D442A126-909C-F54F-A67C-28552037F5D5}"/>
                  </a:ext>
                </a:extLst>
              </p:cNvPr>
              <p:cNvPicPr>
                <a:picLocks noChangeAspect="1"/>
              </p:cNvPicPr>
              <p:nvPr/>
            </p:nvPicPr>
            <p:blipFill rotWithShape="1">
              <a:blip r:embed="rId4"/>
              <a:srcRect l="6742" t="2534" r="39306" b="1552"/>
              <a:stretch/>
            </p:blipFill>
            <p:spPr>
              <a:xfrm>
                <a:off x="3740419" y="3028950"/>
                <a:ext cx="1645920" cy="1828800"/>
              </a:xfrm>
              <a:prstGeom prst="rect">
                <a:avLst/>
              </a:prstGeom>
            </p:spPr>
          </p:pic>
          <p:sp>
            <p:nvSpPr>
              <p:cNvPr id="13" name="TextBox 12">
                <a:extLst>
                  <a:ext uri="{FF2B5EF4-FFF2-40B4-BE49-F238E27FC236}">
                    <a16:creationId xmlns:a16="http://schemas.microsoft.com/office/drawing/2014/main" id="{58D72CF6-C2D1-9747-9B6E-C70E731E52EE}"/>
                  </a:ext>
                </a:extLst>
              </p:cNvPr>
              <p:cNvSpPr txBox="1"/>
              <p:nvPr/>
            </p:nvSpPr>
            <p:spPr>
              <a:xfrm>
                <a:off x="3740419" y="4548240"/>
                <a:ext cx="1645919" cy="307777"/>
              </a:xfrm>
              <a:prstGeom prst="rect">
                <a:avLst/>
              </a:prstGeom>
              <a:solidFill>
                <a:srgbClr val="212121">
                  <a:alpha val="74902"/>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Banksy</a:t>
                </a:r>
              </a:p>
            </p:txBody>
          </p:sp>
        </p:grpSp>
        <p:sp>
          <p:nvSpPr>
            <p:cNvPr id="11" name="TextBox 10">
              <a:extLst>
                <a:ext uri="{FF2B5EF4-FFF2-40B4-BE49-F238E27FC236}">
                  <a16:creationId xmlns:a16="http://schemas.microsoft.com/office/drawing/2014/main" id="{42AA9D72-E361-E848-80E2-8D3C5108F52D}"/>
                </a:ext>
              </a:extLst>
            </p:cNvPr>
            <p:cNvSpPr txBox="1"/>
            <p:nvPr/>
          </p:nvSpPr>
          <p:spPr>
            <a:xfrm>
              <a:off x="4101359" y="2693266"/>
              <a:ext cx="94128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Street Art</a:t>
              </a:r>
            </a:p>
          </p:txBody>
        </p:sp>
      </p:grpSp>
      <p:grpSp>
        <p:nvGrpSpPr>
          <p:cNvPr id="14" name="Group 13">
            <a:extLst>
              <a:ext uri="{FF2B5EF4-FFF2-40B4-BE49-F238E27FC236}">
                <a16:creationId xmlns:a16="http://schemas.microsoft.com/office/drawing/2014/main" id="{47685D16-1825-7C45-ADB0-A271E3F98AC1}"/>
              </a:ext>
            </a:extLst>
          </p:cNvPr>
          <p:cNvGrpSpPr/>
          <p:nvPr/>
        </p:nvGrpSpPr>
        <p:grpSpPr>
          <a:xfrm>
            <a:off x="5943600" y="2305050"/>
            <a:ext cx="2590800" cy="2164484"/>
            <a:chOff x="5943600" y="2305050"/>
            <a:chExt cx="2590800" cy="2164484"/>
          </a:xfrm>
        </p:grpSpPr>
        <p:grpSp>
          <p:nvGrpSpPr>
            <p:cNvPr id="15" name="Group 14">
              <a:extLst>
                <a:ext uri="{FF2B5EF4-FFF2-40B4-BE49-F238E27FC236}">
                  <a16:creationId xmlns:a16="http://schemas.microsoft.com/office/drawing/2014/main" id="{CE7C0C49-D9ED-5F41-B33C-3A43533544D1}"/>
                </a:ext>
              </a:extLst>
            </p:cNvPr>
            <p:cNvGrpSpPr/>
            <p:nvPr/>
          </p:nvGrpSpPr>
          <p:grpSpPr>
            <a:xfrm>
              <a:off x="5943600" y="2305050"/>
              <a:ext cx="2590800" cy="2164484"/>
              <a:chOff x="6199200" y="2693266"/>
              <a:chExt cx="2590800" cy="2164484"/>
            </a:xfrm>
          </p:grpSpPr>
          <p:pic>
            <p:nvPicPr>
              <p:cNvPr id="17" name="Picture 4" descr="https://coreybradshaw.files.wordpress.com/2016/06/d999a7f0af41c59e47dd7803c98bc65c.jpg?w=510">
                <a:extLst>
                  <a:ext uri="{FF2B5EF4-FFF2-40B4-BE49-F238E27FC236}">
                    <a16:creationId xmlns:a16="http://schemas.microsoft.com/office/drawing/2014/main" id="{D9CB2E8A-6019-A849-BF8F-7055A0F2C7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9200" y="3028950"/>
                <a:ext cx="2590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DC8CF8A-6F09-994E-B603-90D11A254F31}"/>
                  </a:ext>
                </a:extLst>
              </p:cNvPr>
              <p:cNvSpPr txBox="1"/>
              <p:nvPr/>
            </p:nvSpPr>
            <p:spPr>
              <a:xfrm>
                <a:off x="7103307" y="2693266"/>
                <a:ext cx="7825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Comics</a:t>
                </a:r>
              </a:p>
            </p:txBody>
          </p:sp>
        </p:grpSp>
        <p:sp>
          <p:nvSpPr>
            <p:cNvPr id="16" name="Rectangle 15">
              <a:extLst>
                <a:ext uri="{FF2B5EF4-FFF2-40B4-BE49-F238E27FC236}">
                  <a16:creationId xmlns:a16="http://schemas.microsoft.com/office/drawing/2014/main" id="{655B0F3C-C0CC-E540-B4D9-10A2DC3008D1}"/>
                </a:ext>
              </a:extLst>
            </p:cNvPr>
            <p:cNvSpPr/>
            <p:nvPr/>
          </p:nvSpPr>
          <p:spPr>
            <a:xfrm>
              <a:off x="7962900" y="2415351"/>
              <a:ext cx="571500" cy="384999"/>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212121"/>
                </a:solidFill>
                <a:effectLst/>
                <a:uLnTx/>
                <a:uFillTx/>
                <a:latin typeface="Arial"/>
                <a:ea typeface="+mn-ea"/>
                <a:cs typeface="+mn-cs"/>
                <a:sym typeface="Arial"/>
              </a:endParaRPr>
            </a:p>
          </p:txBody>
        </p:sp>
      </p:grpSp>
    </p:spTree>
    <p:extLst>
      <p:ext uri="{BB962C8B-B14F-4D97-AF65-F5344CB8AC3E}">
        <p14:creationId xmlns:p14="http://schemas.microsoft.com/office/powerpoint/2010/main" val="80983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ECBF-F577-6744-B219-4F3BC34D126A}"/>
              </a:ext>
            </a:extLst>
          </p:cNvPr>
          <p:cNvSpPr>
            <a:spLocks noGrp="1"/>
          </p:cNvSpPr>
          <p:nvPr>
            <p:ph type="title"/>
          </p:nvPr>
        </p:nvSpPr>
        <p:spPr/>
        <p:txBody>
          <a:bodyPr/>
          <a:lstStyle/>
          <a:p>
            <a:r>
              <a:rPr lang="en-US" dirty="0"/>
              <a:t>Bar Charts</a:t>
            </a:r>
          </a:p>
        </p:txBody>
      </p:sp>
      <p:sp>
        <p:nvSpPr>
          <p:cNvPr id="3" name="Content Placeholder 2">
            <a:extLst>
              <a:ext uri="{FF2B5EF4-FFF2-40B4-BE49-F238E27FC236}">
                <a16:creationId xmlns:a16="http://schemas.microsoft.com/office/drawing/2014/main" id="{50D6ADA9-8BF2-5740-90C3-32F0BE036780}"/>
              </a:ext>
            </a:extLst>
          </p:cNvPr>
          <p:cNvSpPr>
            <a:spLocks noGrp="1"/>
          </p:cNvSpPr>
          <p:nvPr>
            <p:ph idx="1"/>
          </p:nvPr>
        </p:nvSpPr>
        <p:spPr/>
        <p:txBody>
          <a:bodyPr>
            <a:normAutofit/>
          </a:bodyPr>
          <a:lstStyle/>
          <a:p>
            <a:r>
              <a:rPr lang="en-US" dirty="0"/>
              <a:t>Uses length to represent a measure</a:t>
            </a:r>
          </a:p>
          <a:p>
            <a:r>
              <a:rPr lang="en-US" dirty="0"/>
              <a:t>Compare different groups or categories</a:t>
            </a:r>
          </a:p>
          <a:p>
            <a:r>
              <a:rPr lang="en-US" dirty="0"/>
              <a:t>Track changes over time</a:t>
            </a:r>
          </a:p>
          <a:p>
            <a:endParaRPr lang="en-US" dirty="0"/>
          </a:p>
          <a:p>
            <a:r>
              <a:rPr lang="en-US" dirty="0"/>
              <a:t>Tips:</a:t>
            </a:r>
          </a:p>
          <a:p>
            <a:pPr lvl="1"/>
            <a:r>
              <a:rPr lang="en-US" dirty="0"/>
              <a:t>Sort based on something meaningful (e.g. length, alphabetical)</a:t>
            </a:r>
          </a:p>
          <a:p>
            <a:pPr lvl="1"/>
            <a:r>
              <a:rPr lang="en-US" dirty="0"/>
              <a:t>Start scale at 0</a:t>
            </a:r>
          </a:p>
          <a:p>
            <a:pPr lvl="1"/>
            <a:r>
              <a:rPr lang="en-US" dirty="0"/>
              <a:t>Horizontal, vertical and stacked bars are commonly used</a:t>
            </a:r>
          </a:p>
          <a:p>
            <a:endParaRPr lang="en-US" dirty="0"/>
          </a:p>
          <a:p>
            <a:endParaRPr lang="en-US" dirty="0"/>
          </a:p>
        </p:txBody>
      </p:sp>
      <p:pic>
        <p:nvPicPr>
          <p:cNvPr id="4" name="Picture 3">
            <a:extLst>
              <a:ext uri="{FF2B5EF4-FFF2-40B4-BE49-F238E27FC236}">
                <a16:creationId xmlns:a16="http://schemas.microsoft.com/office/drawing/2014/main" id="{428F7B10-E6A1-D946-9322-14265193DA42}"/>
              </a:ext>
            </a:extLst>
          </p:cNvPr>
          <p:cNvPicPr>
            <a:picLocks noChangeAspect="1"/>
          </p:cNvPicPr>
          <p:nvPr/>
        </p:nvPicPr>
        <p:blipFill>
          <a:blip r:embed="rId2"/>
          <a:stretch>
            <a:fillRect/>
          </a:stretch>
        </p:blipFill>
        <p:spPr>
          <a:xfrm>
            <a:off x="5029200" y="640080"/>
            <a:ext cx="3657600" cy="2194560"/>
          </a:xfrm>
          <a:prstGeom prst="rect">
            <a:avLst/>
          </a:prstGeom>
        </p:spPr>
      </p:pic>
    </p:spTree>
    <p:extLst>
      <p:ext uri="{BB962C8B-B14F-4D97-AF65-F5344CB8AC3E}">
        <p14:creationId xmlns:p14="http://schemas.microsoft.com/office/powerpoint/2010/main" val="344168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0A81F-1200-4644-959B-6D1D6B0FBFF8}"/>
              </a:ext>
            </a:extLst>
          </p:cNvPr>
          <p:cNvSpPr>
            <a:spLocks noGrp="1"/>
          </p:cNvSpPr>
          <p:nvPr>
            <p:ph type="title"/>
          </p:nvPr>
        </p:nvSpPr>
        <p:spPr/>
        <p:txBody>
          <a:bodyPr/>
          <a:lstStyle/>
          <a:p>
            <a:r>
              <a:rPr lang="en-US" dirty="0"/>
              <a:t>Histograms</a:t>
            </a:r>
          </a:p>
        </p:txBody>
      </p:sp>
      <p:sp>
        <p:nvSpPr>
          <p:cNvPr id="3" name="Content Placeholder 2">
            <a:extLst>
              <a:ext uri="{FF2B5EF4-FFF2-40B4-BE49-F238E27FC236}">
                <a16:creationId xmlns:a16="http://schemas.microsoft.com/office/drawing/2014/main" id="{B83C0C0C-3D41-2049-BBCE-5ED75AB5407C}"/>
              </a:ext>
            </a:extLst>
          </p:cNvPr>
          <p:cNvSpPr>
            <a:spLocks noGrp="1"/>
          </p:cNvSpPr>
          <p:nvPr>
            <p:ph idx="1"/>
          </p:nvPr>
        </p:nvSpPr>
        <p:spPr/>
        <p:txBody>
          <a:bodyPr>
            <a:normAutofit/>
          </a:bodyPr>
          <a:lstStyle/>
          <a:p>
            <a:r>
              <a:rPr lang="en-US" dirty="0"/>
              <a:t>Represents the distribution of data</a:t>
            </a:r>
          </a:p>
          <a:p>
            <a:pPr marL="0" indent="0">
              <a:buNone/>
            </a:pPr>
            <a:endParaRPr lang="en-US" dirty="0"/>
          </a:p>
          <a:p>
            <a:r>
              <a:rPr lang="en-US" dirty="0"/>
              <a:t>Tips:</a:t>
            </a:r>
          </a:p>
          <a:p>
            <a:pPr lvl="1"/>
            <a:r>
              <a:rPr lang="en-US" dirty="0"/>
              <a:t>Range of values must be binned</a:t>
            </a:r>
          </a:p>
          <a:p>
            <a:pPr lvl="1"/>
            <a:r>
              <a:rPr lang="en-US" dirty="0"/>
              <a:t>Can be normalized (sum of all frequencies equals 1)</a:t>
            </a:r>
          </a:p>
          <a:p>
            <a:pPr lvl="1"/>
            <a:r>
              <a:rPr lang="en-US" dirty="0"/>
              <a:t>Estimates the probability functions</a:t>
            </a:r>
          </a:p>
          <a:p>
            <a:pPr lvl="1"/>
            <a:r>
              <a:rPr lang="en-US" dirty="0"/>
              <a:t>It is a variation of a bar chart</a:t>
            </a:r>
          </a:p>
          <a:p>
            <a:endParaRPr lang="en-US" dirty="0"/>
          </a:p>
          <a:p>
            <a:endParaRPr lang="en-US" dirty="0"/>
          </a:p>
        </p:txBody>
      </p:sp>
      <p:pic>
        <p:nvPicPr>
          <p:cNvPr id="4" name="Picture 3">
            <a:extLst>
              <a:ext uri="{FF2B5EF4-FFF2-40B4-BE49-F238E27FC236}">
                <a16:creationId xmlns:a16="http://schemas.microsoft.com/office/drawing/2014/main" id="{429583AC-0FB8-4144-A399-C4DE9BDDF30A}"/>
              </a:ext>
            </a:extLst>
          </p:cNvPr>
          <p:cNvPicPr>
            <a:picLocks noChangeAspect="1"/>
          </p:cNvPicPr>
          <p:nvPr/>
        </p:nvPicPr>
        <p:blipFill rotWithShape="1">
          <a:blip r:embed="rId2"/>
          <a:srcRect t="12499" b="-4164"/>
          <a:stretch/>
        </p:blipFill>
        <p:spPr>
          <a:xfrm>
            <a:off x="5029200" y="914400"/>
            <a:ext cx="3657600" cy="2011680"/>
          </a:xfrm>
          <a:prstGeom prst="rect">
            <a:avLst/>
          </a:prstGeom>
        </p:spPr>
      </p:pic>
      <p:pic>
        <p:nvPicPr>
          <p:cNvPr id="5" name="Picture 4">
            <a:extLst>
              <a:ext uri="{FF2B5EF4-FFF2-40B4-BE49-F238E27FC236}">
                <a16:creationId xmlns:a16="http://schemas.microsoft.com/office/drawing/2014/main" id="{11325609-6F6E-8342-B75B-4931F04A1E11}"/>
              </a:ext>
            </a:extLst>
          </p:cNvPr>
          <p:cNvPicPr>
            <a:picLocks noChangeAspect="1"/>
          </p:cNvPicPr>
          <p:nvPr/>
        </p:nvPicPr>
        <p:blipFill rotWithShape="1">
          <a:blip r:embed="rId2"/>
          <a:srcRect t="1" b="87499"/>
          <a:stretch/>
        </p:blipFill>
        <p:spPr>
          <a:xfrm>
            <a:off x="5372100" y="2754630"/>
            <a:ext cx="3657600" cy="274320"/>
          </a:xfrm>
          <a:prstGeom prst="rect">
            <a:avLst/>
          </a:prstGeom>
        </p:spPr>
      </p:pic>
    </p:spTree>
    <p:extLst>
      <p:ext uri="{BB962C8B-B14F-4D97-AF65-F5344CB8AC3E}">
        <p14:creationId xmlns:p14="http://schemas.microsoft.com/office/powerpoint/2010/main" val="16179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6798-8061-774D-AE44-5600893F093D}"/>
              </a:ext>
            </a:extLst>
          </p:cNvPr>
          <p:cNvSpPr>
            <a:spLocks noGrp="1"/>
          </p:cNvSpPr>
          <p:nvPr>
            <p:ph type="title"/>
          </p:nvPr>
        </p:nvSpPr>
        <p:spPr/>
        <p:txBody>
          <a:bodyPr/>
          <a:lstStyle/>
          <a:p>
            <a:r>
              <a:rPr lang="en-US" dirty="0"/>
              <a:t>Line Charts</a:t>
            </a:r>
          </a:p>
        </p:txBody>
      </p:sp>
      <p:sp>
        <p:nvSpPr>
          <p:cNvPr id="3" name="Content Placeholder 2">
            <a:extLst>
              <a:ext uri="{FF2B5EF4-FFF2-40B4-BE49-F238E27FC236}">
                <a16:creationId xmlns:a16="http://schemas.microsoft.com/office/drawing/2014/main" id="{B83C7718-BFA4-7342-AE25-C3D82998547F}"/>
              </a:ext>
            </a:extLst>
          </p:cNvPr>
          <p:cNvSpPr>
            <a:spLocks noGrp="1"/>
          </p:cNvSpPr>
          <p:nvPr>
            <p:ph idx="1"/>
          </p:nvPr>
        </p:nvSpPr>
        <p:spPr/>
        <p:txBody>
          <a:bodyPr>
            <a:normAutofit/>
          </a:bodyPr>
          <a:lstStyle/>
          <a:p>
            <a:r>
              <a:rPr lang="en-US" dirty="0"/>
              <a:t>Track changes over time</a:t>
            </a:r>
          </a:p>
          <a:p>
            <a:r>
              <a:rPr lang="en-US" dirty="0"/>
              <a:t>Allows for potential forecasting</a:t>
            </a:r>
          </a:p>
          <a:p>
            <a:r>
              <a:rPr lang="en-US" dirty="0"/>
              <a:t>Height and slope lets us see trends</a:t>
            </a:r>
          </a:p>
          <a:p>
            <a:endParaRPr lang="en-US" dirty="0"/>
          </a:p>
          <a:p>
            <a:r>
              <a:rPr lang="en-US" dirty="0"/>
              <a:t>Tips:</a:t>
            </a:r>
          </a:p>
          <a:p>
            <a:pPr lvl="1"/>
            <a:r>
              <a:rPr lang="en-US" dirty="0"/>
              <a:t>Ideal for continuous data</a:t>
            </a:r>
          </a:p>
          <a:p>
            <a:pPr lvl="1"/>
            <a:r>
              <a:rPr lang="en-US" dirty="0"/>
              <a:t>Time is represented in the x-axis</a:t>
            </a:r>
          </a:p>
          <a:p>
            <a:pPr lvl="1"/>
            <a:r>
              <a:rPr lang="en-US" dirty="0"/>
              <a:t>Do not use if x-axis is non-numeric</a:t>
            </a:r>
          </a:p>
          <a:p>
            <a:endParaRPr lang="en-US" dirty="0"/>
          </a:p>
          <a:p>
            <a:endParaRPr lang="en-US" dirty="0"/>
          </a:p>
        </p:txBody>
      </p:sp>
      <p:pic>
        <p:nvPicPr>
          <p:cNvPr id="4" name="Picture 3">
            <a:extLst>
              <a:ext uri="{FF2B5EF4-FFF2-40B4-BE49-F238E27FC236}">
                <a16:creationId xmlns:a16="http://schemas.microsoft.com/office/drawing/2014/main" id="{E1A16C3F-76C0-5147-8E4A-D5B6C4A5914B}"/>
              </a:ext>
            </a:extLst>
          </p:cNvPr>
          <p:cNvPicPr>
            <a:picLocks noChangeAspect="1"/>
          </p:cNvPicPr>
          <p:nvPr/>
        </p:nvPicPr>
        <p:blipFill>
          <a:blip r:embed="rId2"/>
          <a:stretch>
            <a:fillRect/>
          </a:stretch>
        </p:blipFill>
        <p:spPr>
          <a:xfrm>
            <a:off x="5029200" y="640080"/>
            <a:ext cx="3657600" cy="2194560"/>
          </a:xfrm>
          <a:prstGeom prst="rect">
            <a:avLst/>
          </a:prstGeom>
        </p:spPr>
      </p:pic>
    </p:spTree>
    <p:extLst>
      <p:ext uri="{BB962C8B-B14F-4D97-AF65-F5344CB8AC3E}">
        <p14:creationId xmlns:p14="http://schemas.microsoft.com/office/powerpoint/2010/main" val="136213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F53B9-AFD6-BE49-A3F4-327FFD0BF73E}"/>
              </a:ext>
            </a:extLst>
          </p:cNvPr>
          <p:cNvSpPr>
            <a:spLocks noGrp="1"/>
          </p:cNvSpPr>
          <p:nvPr>
            <p:ph type="title"/>
          </p:nvPr>
        </p:nvSpPr>
        <p:spPr/>
        <p:txBody>
          <a:bodyPr/>
          <a:lstStyle/>
          <a:p>
            <a:r>
              <a:rPr lang="en-US" dirty="0"/>
              <a:t>Scatter Plots</a:t>
            </a:r>
          </a:p>
        </p:txBody>
      </p:sp>
      <p:sp>
        <p:nvSpPr>
          <p:cNvPr id="3" name="Content Placeholder 2">
            <a:extLst>
              <a:ext uri="{FF2B5EF4-FFF2-40B4-BE49-F238E27FC236}">
                <a16:creationId xmlns:a16="http://schemas.microsoft.com/office/drawing/2014/main" id="{F690EE7C-9EB4-1845-8A29-5F893A6EAD67}"/>
              </a:ext>
            </a:extLst>
          </p:cNvPr>
          <p:cNvSpPr>
            <a:spLocks noGrp="1"/>
          </p:cNvSpPr>
          <p:nvPr>
            <p:ph idx="1"/>
          </p:nvPr>
        </p:nvSpPr>
        <p:spPr/>
        <p:txBody>
          <a:bodyPr/>
          <a:lstStyle/>
          <a:p>
            <a:r>
              <a:rPr lang="en-US" dirty="0"/>
              <a:t>Displays relationship between two measures</a:t>
            </a:r>
          </a:p>
          <a:p>
            <a:endParaRPr lang="en-US" dirty="0"/>
          </a:p>
          <a:p>
            <a:r>
              <a:rPr lang="en-US" dirty="0"/>
              <a:t>Tips:</a:t>
            </a:r>
          </a:p>
          <a:p>
            <a:pPr lvl="1"/>
            <a:r>
              <a:rPr lang="en-US" dirty="0"/>
              <a:t>Best for continuous data</a:t>
            </a:r>
          </a:p>
          <a:p>
            <a:pPr lvl="1"/>
            <a:r>
              <a:rPr lang="en-US" dirty="0"/>
              <a:t>Do not use for qualitative data</a:t>
            </a:r>
          </a:p>
          <a:p>
            <a:endParaRPr lang="en-US" dirty="0"/>
          </a:p>
          <a:p>
            <a:endParaRPr lang="en-US" dirty="0"/>
          </a:p>
        </p:txBody>
      </p:sp>
      <p:pic>
        <p:nvPicPr>
          <p:cNvPr id="4" name="Picture 3">
            <a:extLst>
              <a:ext uri="{FF2B5EF4-FFF2-40B4-BE49-F238E27FC236}">
                <a16:creationId xmlns:a16="http://schemas.microsoft.com/office/drawing/2014/main" id="{7AE3FD02-F113-BC4B-AF64-2B84F70B1D15}"/>
              </a:ext>
            </a:extLst>
          </p:cNvPr>
          <p:cNvPicPr>
            <a:picLocks noChangeAspect="1"/>
          </p:cNvPicPr>
          <p:nvPr/>
        </p:nvPicPr>
        <p:blipFill>
          <a:blip r:embed="rId2"/>
          <a:stretch>
            <a:fillRect/>
          </a:stretch>
        </p:blipFill>
        <p:spPr>
          <a:xfrm>
            <a:off x="5029200" y="640080"/>
            <a:ext cx="3657600" cy="2194560"/>
          </a:xfrm>
          <a:prstGeom prst="rect">
            <a:avLst/>
          </a:prstGeom>
        </p:spPr>
      </p:pic>
    </p:spTree>
    <p:extLst>
      <p:ext uri="{BB962C8B-B14F-4D97-AF65-F5344CB8AC3E}">
        <p14:creationId xmlns:p14="http://schemas.microsoft.com/office/powerpoint/2010/main" val="313190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B6F1-0348-9942-8BD0-9A490130E8B1}"/>
              </a:ext>
            </a:extLst>
          </p:cNvPr>
          <p:cNvSpPr>
            <a:spLocks noGrp="1"/>
          </p:cNvSpPr>
          <p:nvPr>
            <p:ph type="title"/>
          </p:nvPr>
        </p:nvSpPr>
        <p:spPr/>
        <p:txBody>
          <a:bodyPr/>
          <a:lstStyle/>
          <a:p>
            <a:r>
              <a:rPr lang="en-US" dirty="0"/>
              <a:t>Bubble Charts</a:t>
            </a:r>
          </a:p>
        </p:txBody>
      </p:sp>
      <p:sp>
        <p:nvSpPr>
          <p:cNvPr id="3" name="Content Placeholder 2">
            <a:extLst>
              <a:ext uri="{FF2B5EF4-FFF2-40B4-BE49-F238E27FC236}">
                <a16:creationId xmlns:a16="http://schemas.microsoft.com/office/drawing/2014/main" id="{D9685457-9AC7-8240-AD93-32449B2715CB}"/>
              </a:ext>
            </a:extLst>
          </p:cNvPr>
          <p:cNvSpPr>
            <a:spLocks noGrp="1"/>
          </p:cNvSpPr>
          <p:nvPr>
            <p:ph idx="1"/>
          </p:nvPr>
        </p:nvSpPr>
        <p:spPr/>
        <p:txBody>
          <a:bodyPr/>
          <a:lstStyle/>
          <a:p>
            <a:r>
              <a:rPr lang="en-US" dirty="0"/>
              <a:t>Used for scatter plots with 3 variables</a:t>
            </a:r>
          </a:p>
          <a:p>
            <a:endParaRPr lang="en-US" dirty="0"/>
          </a:p>
          <a:p>
            <a:r>
              <a:rPr lang="en-US" dirty="0"/>
              <a:t>Tips:</a:t>
            </a:r>
          </a:p>
          <a:p>
            <a:pPr lvl="1"/>
            <a:r>
              <a:rPr lang="en-US" dirty="0"/>
              <a:t>Size causes confusion</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93DBEE58-1E4D-304F-A63B-5078C853C748}"/>
              </a:ext>
            </a:extLst>
          </p:cNvPr>
          <p:cNvPicPr>
            <a:picLocks noChangeAspect="1"/>
          </p:cNvPicPr>
          <p:nvPr/>
        </p:nvPicPr>
        <p:blipFill>
          <a:blip r:embed="rId3"/>
          <a:stretch>
            <a:fillRect/>
          </a:stretch>
        </p:blipFill>
        <p:spPr>
          <a:xfrm>
            <a:off x="5029200" y="640080"/>
            <a:ext cx="3657600" cy="2194560"/>
          </a:xfrm>
          <a:prstGeom prst="rect">
            <a:avLst/>
          </a:prstGeom>
        </p:spPr>
      </p:pic>
      <p:grpSp>
        <p:nvGrpSpPr>
          <p:cNvPr id="6" name="Group 5">
            <a:extLst>
              <a:ext uri="{FF2B5EF4-FFF2-40B4-BE49-F238E27FC236}">
                <a16:creationId xmlns:a16="http://schemas.microsoft.com/office/drawing/2014/main" id="{00DA3E3A-3E71-0642-8279-B6826CF3ED45}"/>
              </a:ext>
            </a:extLst>
          </p:cNvPr>
          <p:cNvGrpSpPr/>
          <p:nvPr/>
        </p:nvGrpSpPr>
        <p:grpSpPr>
          <a:xfrm>
            <a:off x="924449" y="3076166"/>
            <a:ext cx="4221981" cy="1828800"/>
            <a:chOff x="924449" y="2577402"/>
            <a:chExt cx="4221981" cy="1828800"/>
          </a:xfrm>
        </p:grpSpPr>
        <p:sp>
          <p:nvSpPr>
            <p:cNvPr id="7" name="Oval 6">
              <a:extLst>
                <a:ext uri="{FF2B5EF4-FFF2-40B4-BE49-F238E27FC236}">
                  <a16:creationId xmlns:a16="http://schemas.microsoft.com/office/drawing/2014/main" id="{C83A80A6-8113-F744-A7FB-367A557263FF}"/>
                </a:ext>
              </a:extLst>
            </p:cNvPr>
            <p:cNvSpPr/>
            <p:nvPr/>
          </p:nvSpPr>
          <p:spPr>
            <a:xfrm>
              <a:off x="924449" y="3476720"/>
              <a:ext cx="914400" cy="914400"/>
            </a:xfrm>
            <a:prstGeom prst="ellipse">
              <a:avLst/>
            </a:prstGeom>
            <a:solidFill>
              <a:srgbClr val="3A9E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212121"/>
                </a:solidFill>
                <a:effectLst/>
                <a:uLnTx/>
                <a:uFillTx/>
                <a:latin typeface="Arial"/>
                <a:ea typeface="+mn-ea"/>
                <a:cs typeface="+mn-cs"/>
                <a:sym typeface="Arial"/>
              </a:endParaRPr>
            </a:p>
          </p:txBody>
        </p:sp>
        <p:sp>
          <p:nvSpPr>
            <p:cNvPr id="8" name="Oval 7">
              <a:extLst>
                <a:ext uri="{FF2B5EF4-FFF2-40B4-BE49-F238E27FC236}">
                  <a16:creationId xmlns:a16="http://schemas.microsoft.com/office/drawing/2014/main" id="{47495464-AC10-BF48-9AE4-0724A50F41CC}"/>
                </a:ext>
              </a:extLst>
            </p:cNvPr>
            <p:cNvSpPr/>
            <p:nvPr/>
          </p:nvSpPr>
          <p:spPr>
            <a:xfrm>
              <a:off x="3317630" y="2577402"/>
              <a:ext cx="1828800" cy="1828800"/>
            </a:xfrm>
            <a:prstGeom prst="ellipse">
              <a:avLst/>
            </a:prstGeom>
            <a:solidFill>
              <a:srgbClr val="3A9E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grpSp>
      <p:grpSp>
        <p:nvGrpSpPr>
          <p:cNvPr id="9" name="Group 8">
            <a:extLst>
              <a:ext uri="{FF2B5EF4-FFF2-40B4-BE49-F238E27FC236}">
                <a16:creationId xmlns:a16="http://schemas.microsoft.com/office/drawing/2014/main" id="{B67EE8D9-A563-D942-9CF3-D9DE2CFF492A}"/>
              </a:ext>
            </a:extLst>
          </p:cNvPr>
          <p:cNvGrpSpPr/>
          <p:nvPr/>
        </p:nvGrpSpPr>
        <p:grpSpPr>
          <a:xfrm>
            <a:off x="1381649" y="3076166"/>
            <a:ext cx="3232474" cy="1828800"/>
            <a:chOff x="1381649" y="3076166"/>
            <a:chExt cx="3232474" cy="1828800"/>
          </a:xfrm>
        </p:grpSpPr>
        <p:cxnSp>
          <p:nvCxnSpPr>
            <p:cNvPr id="10" name="Straight Connector 9">
              <a:extLst>
                <a:ext uri="{FF2B5EF4-FFF2-40B4-BE49-F238E27FC236}">
                  <a16:creationId xmlns:a16="http://schemas.microsoft.com/office/drawing/2014/main" id="{D6C7E677-8DF2-194D-A216-AAB142652EED}"/>
                </a:ext>
              </a:extLst>
            </p:cNvPr>
            <p:cNvCxnSpPr>
              <a:stCxn id="7" idx="0"/>
              <a:endCxn id="7" idx="4"/>
            </p:cNvCxnSpPr>
            <p:nvPr/>
          </p:nvCxnSpPr>
          <p:spPr>
            <a:xfrm>
              <a:off x="1381649" y="3975484"/>
              <a:ext cx="0" cy="914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E4178E4-8875-7D48-B58F-718535E0E07C}"/>
                </a:ext>
              </a:extLst>
            </p:cNvPr>
            <p:cNvCxnSpPr>
              <a:stCxn id="8" idx="0"/>
              <a:endCxn id="8" idx="4"/>
            </p:cNvCxnSpPr>
            <p:nvPr/>
          </p:nvCxnSpPr>
          <p:spPr>
            <a:xfrm>
              <a:off x="4232030" y="3076166"/>
              <a:ext cx="0" cy="1828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0943D3-E049-544F-8292-7D47F270297A}"/>
                </a:ext>
              </a:extLst>
            </p:cNvPr>
            <p:cNvSpPr txBox="1"/>
            <p:nvPr/>
          </p:nvSpPr>
          <p:spPr>
            <a:xfrm>
              <a:off x="1385328" y="4245686"/>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a:t>
              </a:r>
            </a:p>
          </p:txBody>
        </p:sp>
        <p:sp>
          <p:nvSpPr>
            <p:cNvPr id="13" name="TextBox 12">
              <a:extLst>
                <a:ext uri="{FF2B5EF4-FFF2-40B4-BE49-F238E27FC236}">
                  <a16:creationId xmlns:a16="http://schemas.microsoft.com/office/drawing/2014/main" id="{ADD90988-D807-7B43-945B-9726AEF8855E}"/>
                </a:ext>
              </a:extLst>
            </p:cNvPr>
            <p:cNvSpPr txBox="1"/>
            <p:nvPr/>
          </p:nvSpPr>
          <p:spPr>
            <a:xfrm>
              <a:off x="4230685" y="3805243"/>
              <a:ext cx="38343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2d</a:t>
              </a:r>
            </a:p>
          </p:txBody>
        </p:sp>
      </p:grpSp>
      <p:grpSp>
        <p:nvGrpSpPr>
          <p:cNvPr id="14" name="Group 13">
            <a:extLst>
              <a:ext uri="{FF2B5EF4-FFF2-40B4-BE49-F238E27FC236}">
                <a16:creationId xmlns:a16="http://schemas.microsoft.com/office/drawing/2014/main" id="{57587479-12F1-2E4A-82D3-9AE0540DA364}"/>
              </a:ext>
            </a:extLst>
          </p:cNvPr>
          <p:cNvGrpSpPr/>
          <p:nvPr/>
        </p:nvGrpSpPr>
        <p:grpSpPr>
          <a:xfrm>
            <a:off x="1226128" y="2762329"/>
            <a:ext cx="3214827" cy="2139615"/>
            <a:chOff x="1226128" y="2263565"/>
            <a:chExt cx="3214827" cy="2139615"/>
          </a:xfrm>
        </p:grpSpPr>
        <p:sp>
          <p:nvSpPr>
            <p:cNvPr id="15" name="Oval 14">
              <a:extLst>
                <a:ext uri="{FF2B5EF4-FFF2-40B4-BE49-F238E27FC236}">
                  <a16:creationId xmlns:a16="http://schemas.microsoft.com/office/drawing/2014/main" id="{B2A1406E-3697-CA4F-B56F-6E4334142FAB}"/>
                </a:ext>
              </a:extLst>
            </p:cNvPr>
            <p:cNvSpPr/>
            <p:nvPr/>
          </p:nvSpPr>
          <p:spPr>
            <a:xfrm>
              <a:off x="1937577" y="3123020"/>
              <a:ext cx="1280160" cy="1280160"/>
            </a:xfrm>
            <a:prstGeom prst="ellipse">
              <a:avLst/>
            </a:prstGeom>
            <a:solidFill>
              <a:srgbClr val="3A9E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grpSp>
          <p:nvGrpSpPr>
            <p:cNvPr id="16" name="Group 15">
              <a:extLst>
                <a:ext uri="{FF2B5EF4-FFF2-40B4-BE49-F238E27FC236}">
                  <a16:creationId xmlns:a16="http://schemas.microsoft.com/office/drawing/2014/main" id="{456C51DC-DA06-144D-9D43-25C95170A806}"/>
                </a:ext>
              </a:extLst>
            </p:cNvPr>
            <p:cNvGrpSpPr/>
            <p:nvPr/>
          </p:nvGrpSpPr>
          <p:grpSpPr>
            <a:xfrm>
              <a:off x="1226128" y="2263565"/>
              <a:ext cx="3214827" cy="1216903"/>
              <a:chOff x="1226128" y="2263565"/>
              <a:chExt cx="3214827" cy="1216903"/>
            </a:xfrm>
          </p:grpSpPr>
          <p:cxnSp>
            <p:nvCxnSpPr>
              <p:cNvPr id="17" name="Straight Connector 16">
                <a:extLst>
                  <a:ext uri="{FF2B5EF4-FFF2-40B4-BE49-F238E27FC236}">
                    <a16:creationId xmlns:a16="http://schemas.microsoft.com/office/drawing/2014/main" id="{992EF56A-8015-A548-9D0B-E63EC5455629}"/>
                  </a:ext>
                </a:extLst>
              </p:cNvPr>
              <p:cNvCxnSpPr>
                <a:stCxn id="7" idx="0"/>
                <a:endCxn id="7" idx="0"/>
              </p:cNvCxnSpPr>
              <p:nvPr/>
            </p:nvCxnSpPr>
            <p:spPr>
              <a:xfrm>
                <a:off x="1381649" y="346979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AA12F09-A5B9-8640-9368-58602C408447}"/>
                  </a:ext>
                </a:extLst>
              </p:cNvPr>
              <p:cNvSpPr txBox="1"/>
              <p:nvPr/>
            </p:nvSpPr>
            <p:spPr>
              <a:xfrm>
                <a:off x="1226128" y="3172691"/>
                <a:ext cx="3048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a:t>
                </a:r>
              </a:p>
            </p:txBody>
          </p:sp>
          <p:sp>
            <p:nvSpPr>
              <p:cNvPr id="19" name="TextBox 18">
                <a:extLst>
                  <a:ext uri="{FF2B5EF4-FFF2-40B4-BE49-F238E27FC236}">
                    <a16:creationId xmlns:a16="http://schemas.microsoft.com/office/drawing/2014/main" id="{A5CB9F4A-DBB8-4C4C-A453-8C2F36650D76}"/>
                  </a:ext>
                </a:extLst>
              </p:cNvPr>
              <p:cNvSpPr txBox="1"/>
              <p:nvPr/>
            </p:nvSpPr>
            <p:spPr>
              <a:xfrm>
                <a:off x="2363853" y="2800528"/>
                <a:ext cx="4042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2A</a:t>
                </a:r>
              </a:p>
            </p:txBody>
          </p:sp>
          <p:sp>
            <p:nvSpPr>
              <p:cNvPr id="20" name="TextBox 19">
                <a:extLst>
                  <a:ext uri="{FF2B5EF4-FFF2-40B4-BE49-F238E27FC236}">
                    <a16:creationId xmlns:a16="http://schemas.microsoft.com/office/drawing/2014/main" id="{DBC9A9E2-C9FA-F348-889C-D8BE878723EB}"/>
                  </a:ext>
                </a:extLst>
              </p:cNvPr>
              <p:cNvSpPr txBox="1"/>
              <p:nvPr/>
            </p:nvSpPr>
            <p:spPr>
              <a:xfrm>
                <a:off x="4036677" y="2263565"/>
                <a:ext cx="4042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4A</a:t>
                </a:r>
              </a:p>
            </p:txBody>
          </p:sp>
        </p:grpSp>
      </p:grpSp>
    </p:spTree>
    <p:extLst>
      <p:ext uri="{BB962C8B-B14F-4D97-AF65-F5344CB8AC3E}">
        <p14:creationId xmlns:p14="http://schemas.microsoft.com/office/powerpoint/2010/main" val="209081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DE030-60F6-654D-A32E-5930C6E60B04}"/>
              </a:ext>
            </a:extLst>
          </p:cNvPr>
          <p:cNvSpPr>
            <a:spLocks noGrp="1"/>
          </p:cNvSpPr>
          <p:nvPr>
            <p:ph type="title"/>
          </p:nvPr>
        </p:nvSpPr>
        <p:spPr/>
        <p:txBody>
          <a:bodyPr/>
          <a:lstStyle/>
          <a:p>
            <a:r>
              <a:rPr lang="en-US" dirty="0"/>
              <a:t>Pie Charts</a:t>
            </a:r>
          </a:p>
        </p:txBody>
      </p:sp>
      <p:sp>
        <p:nvSpPr>
          <p:cNvPr id="3" name="Content Placeholder 2">
            <a:extLst>
              <a:ext uri="{FF2B5EF4-FFF2-40B4-BE49-F238E27FC236}">
                <a16:creationId xmlns:a16="http://schemas.microsoft.com/office/drawing/2014/main" id="{8CBF74D5-73C8-F145-8864-1237402CCF45}"/>
              </a:ext>
            </a:extLst>
          </p:cNvPr>
          <p:cNvSpPr>
            <a:spLocks noGrp="1"/>
          </p:cNvSpPr>
          <p:nvPr>
            <p:ph idx="1"/>
          </p:nvPr>
        </p:nvSpPr>
        <p:spPr/>
        <p:txBody>
          <a:bodyPr>
            <a:normAutofit/>
          </a:bodyPr>
          <a:lstStyle/>
          <a:p>
            <a:r>
              <a:rPr lang="en-US" dirty="0"/>
              <a:t>Compare parts of a whole</a:t>
            </a:r>
          </a:p>
          <a:p>
            <a:endParaRPr lang="en-US" dirty="0"/>
          </a:p>
          <a:p>
            <a:r>
              <a:rPr lang="en-US" dirty="0"/>
              <a:t>Tips:</a:t>
            </a:r>
          </a:p>
          <a:p>
            <a:pPr lvl="1"/>
            <a:r>
              <a:rPr lang="en-US" dirty="0"/>
              <a:t>All parts must add up to 100%</a:t>
            </a:r>
          </a:p>
          <a:p>
            <a:pPr lvl="1"/>
            <a:r>
              <a:rPr lang="en-US" dirty="0"/>
              <a:t>Best for categorical data</a:t>
            </a:r>
          </a:p>
          <a:p>
            <a:pPr lvl="1"/>
            <a:r>
              <a:rPr lang="en-US" dirty="0"/>
              <a:t>Order clockwise by size or any meaningful order</a:t>
            </a:r>
          </a:p>
          <a:p>
            <a:pPr lvl="1"/>
            <a:r>
              <a:rPr lang="en-US" dirty="0"/>
              <a:t>Hard to read when: </a:t>
            </a:r>
          </a:p>
          <a:p>
            <a:pPr lvl="2"/>
            <a:r>
              <a:rPr lang="en-US" dirty="0"/>
              <a:t>Components have similar size</a:t>
            </a:r>
          </a:p>
          <a:p>
            <a:pPr lvl="2"/>
            <a:r>
              <a:rPr lang="en-US" dirty="0"/>
              <a:t>More than 3 parts</a:t>
            </a:r>
          </a:p>
          <a:p>
            <a:endParaRPr lang="en-US" dirty="0"/>
          </a:p>
          <a:p>
            <a:endParaRPr lang="en-US" dirty="0"/>
          </a:p>
        </p:txBody>
      </p:sp>
      <p:pic>
        <p:nvPicPr>
          <p:cNvPr id="4" name="Picture 3">
            <a:extLst>
              <a:ext uri="{FF2B5EF4-FFF2-40B4-BE49-F238E27FC236}">
                <a16:creationId xmlns:a16="http://schemas.microsoft.com/office/drawing/2014/main" id="{2425324E-865F-6F48-8A15-613883229EE0}"/>
              </a:ext>
            </a:extLst>
          </p:cNvPr>
          <p:cNvPicPr>
            <a:picLocks noChangeAspect="1"/>
          </p:cNvPicPr>
          <p:nvPr/>
        </p:nvPicPr>
        <p:blipFill>
          <a:blip r:embed="rId2"/>
          <a:stretch>
            <a:fillRect/>
          </a:stretch>
        </p:blipFill>
        <p:spPr>
          <a:xfrm>
            <a:off x="5029200" y="640080"/>
            <a:ext cx="3657600" cy="2194560"/>
          </a:xfrm>
          <a:prstGeom prst="rect">
            <a:avLst/>
          </a:prstGeom>
        </p:spPr>
      </p:pic>
    </p:spTree>
    <p:extLst>
      <p:ext uri="{BB962C8B-B14F-4D97-AF65-F5344CB8AC3E}">
        <p14:creationId xmlns:p14="http://schemas.microsoft.com/office/powerpoint/2010/main" val="71061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A123E-0478-0146-B730-2E298BA3C453}"/>
              </a:ext>
            </a:extLst>
          </p:cNvPr>
          <p:cNvSpPr>
            <a:spLocks noGrp="1"/>
          </p:cNvSpPr>
          <p:nvPr>
            <p:ph type="title"/>
          </p:nvPr>
        </p:nvSpPr>
        <p:spPr/>
        <p:txBody>
          <a:bodyPr/>
          <a:lstStyle/>
          <a:p>
            <a:r>
              <a:rPr lang="en-US" dirty="0"/>
              <a:t>Heat Maps</a:t>
            </a:r>
          </a:p>
        </p:txBody>
      </p:sp>
      <p:sp>
        <p:nvSpPr>
          <p:cNvPr id="3" name="Content Placeholder 2">
            <a:extLst>
              <a:ext uri="{FF2B5EF4-FFF2-40B4-BE49-F238E27FC236}">
                <a16:creationId xmlns:a16="http://schemas.microsoft.com/office/drawing/2014/main" id="{47217CCA-B6B7-C84C-81B4-613E8A9F1482}"/>
              </a:ext>
            </a:extLst>
          </p:cNvPr>
          <p:cNvSpPr>
            <a:spLocks noGrp="1"/>
          </p:cNvSpPr>
          <p:nvPr>
            <p:ph idx="1"/>
          </p:nvPr>
        </p:nvSpPr>
        <p:spPr/>
        <p:txBody>
          <a:bodyPr/>
          <a:lstStyle/>
          <a:p>
            <a:r>
              <a:rPr lang="en-US" dirty="0"/>
              <a:t>Use color to display trends or emphasize information</a:t>
            </a:r>
          </a:p>
          <a:p>
            <a:endParaRPr lang="en-US" dirty="0"/>
          </a:p>
          <a:p>
            <a:endParaRPr lang="en-US" dirty="0"/>
          </a:p>
        </p:txBody>
      </p:sp>
      <p:pic>
        <p:nvPicPr>
          <p:cNvPr id="4" name="Picture 3">
            <a:extLst>
              <a:ext uri="{FF2B5EF4-FFF2-40B4-BE49-F238E27FC236}">
                <a16:creationId xmlns:a16="http://schemas.microsoft.com/office/drawing/2014/main" id="{A71F8486-D7E1-6043-91B1-F93B6FA7D6F0}"/>
              </a:ext>
            </a:extLst>
          </p:cNvPr>
          <p:cNvPicPr>
            <a:picLocks noChangeAspect="1"/>
          </p:cNvPicPr>
          <p:nvPr/>
        </p:nvPicPr>
        <p:blipFill>
          <a:blip r:embed="rId2"/>
          <a:stretch>
            <a:fillRect/>
          </a:stretch>
        </p:blipFill>
        <p:spPr>
          <a:xfrm>
            <a:off x="4762500" y="792368"/>
            <a:ext cx="3657600" cy="3947888"/>
          </a:xfrm>
          <a:prstGeom prst="rect">
            <a:avLst/>
          </a:prstGeom>
        </p:spPr>
      </p:pic>
    </p:spTree>
    <p:extLst>
      <p:ext uri="{BB962C8B-B14F-4D97-AF65-F5344CB8AC3E}">
        <p14:creationId xmlns:p14="http://schemas.microsoft.com/office/powerpoint/2010/main" val="84758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2C98-1830-3E4F-A6BA-BC8E487F22B0}"/>
              </a:ext>
            </a:extLst>
          </p:cNvPr>
          <p:cNvSpPr>
            <a:spLocks noGrp="1"/>
          </p:cNvSpPr>
          <p:nvPr>
            <p:ph type="title"/>
          </p:nvPr>
        </p:nvSpPr>
        <p:spPr/>
        <p:txBody>
          <a:bodyPr/>
          <a:lstStyle/>
          <a:p>
            <a:r>
              <a:rPr lang="en-US" dirty="0"/>
              <a:t>Presentation Types</a:t>
            </a:r>
          </a:p>
        </p:txBody>
      </p:sp>
      <p:sp>
        <p:nvSpPr>
          <p:cNvPr id="3" name="Content Placeholder 2">
            <a:extLst>
              <a:ext uri="{FF2B5EF4-FFF2-40B4-BE49-F238E27FC236}">
                <a16:creationId xmlns:a16="http://schemas.microsoft.com/office/drawing/2014/main" id="{6C4742D1-9860-F74A-8BEC-94B2FB2A793A}"/>
              </a:ext>
            </a:extLst>
          </p:cNvPr>
          <p:cNvSpPr>
            <a:spLocks noGrp="1"/>
          </p:cNvSpPr>
          <p:nvPr>
            <p:ph idx="1"/>
          </p:nvPr>
        </p:nvSpPr>
        <p:spPr/>
        <p:txBody>
          <a:bodyPr>
            <a:normAutofit fontScale="92500" lnSpcReduction="10000"/>
          </a:bodyPr>
          <a:lstStyle/>
          <a:p>
            <a:r>
              <a:rPr lang="en-US" dirty="0"/>
              <a:t>Comparison</a:t>
            </a:r>
          </a:p>
          <a:p>
            <a:pPr lvl="1"/>
            <a:r>
              <a:rPr lang="en-US" dirty="0"/>
              <a:t>How do our sales compare to the last few years?</a:t>
            </a:r>
          </a:p>
          <a:p>
            <a:pPr marL="0" indent="0">
              <a:buNone/>
            </a:pPr>
            <a:endParaRPr lang="en-US" dirty="0"/>
          </a:p>
          <a:p>
            <a:r>
              <a:rPr lang="en-US" dirty="0"/>
              <a:t>Composition</a:t>
            </a:r>
          </a:p>
          <a:p>
            <a:pPr lvl="1"/>
            <a:r>
              <a:rPr lang="en-US" dirty="0"/>
              <a:t>What percent of our users like football?</a:t>
            </a:r>
          </a:p>
          <a:p>
            <a:pPr marL="0" indent="0">
              <a:buNone/>
            </a:pPr>
            <a:endParaRPr lang="en-US" dirty="0"/>
          </a:p>
          <a:p>
            <a:r>
              <a:rPr lang="en-US" dirty="0"/>
              <a:t>Relationship</a:t>
            </a:r>
          </a:p>
          <a:p>
            <a:pPr lvl="1"/>
            <a:r>
              <a:rPr lang="en-US" dirty="0"/>
              <a:t>How does the stock price change with the weather?</a:t>
            </a:r>
          </a:p>
          <a:p>
            <a:pPr marL="0" indent="0">
              <a:buNone/>
            </a:pPr>
            <a:endParaRPr lang="en-US" dirty="0"/>
          </a:p>
          <a:p>
            <a:r>
              <a:rPr lang="en-US" dirty="0"/>
              <a:t>Distribution</a:t>
            </a:r>
          </a:p>
          <a:p>
            <a:pPr lvl="1"/>
            <a:r>
              <a:rPr lang="en-US" dirty="0"/>
              <a:t>What is the typical age of our customers?</a:t>
            </a:r>
          </a:p>
          <a:p>
            <a:endParaRPr lang="en-US" dirty="0"/>
          </a:p>
          <a:p>
            <a:endParaRPr lang="en-US" dirty="0"/>
          </a:p>
        </p:txBody>
      </p:sp>
      <p:sp>
        <p:nvSpPr>
          <p:cNvPr id="4" name="TextBox 3">
            <a:extLst>
              <a:ext uri="{FF2B5EF4-FFF2-40B4-BE49-F238E27FC236}">
                <a16:creationId xmlns:a16="http://schemas.microsoft.com/office/drawing/2014/main" id="{EF32F6DA-EFE0-9C4E-A78D-B0DDF47CCBA9}"/>
              </a:ext>
            </a:extLst>
          </p:cNvPr>
          <p:cNvSpPr txBox="1"/>
          <p:nvPr/>
        </p:nvSpPr>
        <p:spPr>
          <a:xfrm>
            <a:off x="5275896" y="4866501"/>
            <a:ext cx="3514104" cy="276999"/>
          </a:xfrm>
          <a:prstGeom prst="rect">
            <a:avLst/>
          </a:prstGeom>
          <a:noFill/>
        </p:spPr>
        <p:txBody>
          <a:bodyPr wrap="none" rtlCol="0">
            <a:spAutoFit/>
          </a:bodyPr>
          <a:lstStyle/>
          <a:p>
            <a:r>
              <a:rPr lang="en-US" sz="1200" dirty="0">
                <a:solidFill>
                  <a:schemeClr val="accent3"/>
                </a:solidFill>
                <a:hlinkClick r:id="rId2">
                  <a:extLst>
                    <a:ext uri="{A12FA001-AC4F-418D-AE19-62706E023703}">
                      <ahyp:hlinkClr xmlns:ahyp="http://schemas.microsoft.com/office/drawing/2018/hyperlinkcolor" val="tx"/>
                    </a:ext>
                  </a:extLst>
                </a:hlinkClick>
              </a:rPr>
              <a:t>http://labs.juiceanalytics.com/chartchooser/index.html</a:t>
            </a:r>
            <a:endParaRPr lang="en-US" sz="1000" dirty="0">
              <a:solidFill>
                <a:schemeClr val="accent3"/>
              </a:solidFill>
            </a:endParaRPr>
          </a:p>
        </p:txBody>
      </p:sp>
    </p:spTree>
    <p:extLst>
      <p:ext uri="{BB962C8B-B14F-4D97-AF65-F5344CB8AC3E}">
        <p14:creationId xmlns:p14="http://schemas.microsoft.com/office/powerpoint/2010/main" val="61537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A5D2-AC3D-DA4E-8CBC-39E83CDE4FA1}"/>
              </a:ext>
            </a:extLst>
          </p:cNvPr>
          <p:cNvSpPr>
            <a:spLocks noGrp="1"/>
          </p:cNvSpPr>
          <p:nvPr>
            <p:ph type="title"/>
          </p:nvPr>
        </p:nvSpPr>
        <p:spPr/>
        <p:txBody>
          <a:bodyPr/>
          <a:lstStyle/>
          <a:p>
            <a:r>
              <a:rPr lang="en-US" dirty="0"/>
              <a:t>Presentation Types</a:t>
            </a:r>
          </a:p>
        </p:txBody>
      </p:sp>
      <p:sp>
        <p:nvSpPr>
          <p:cNvPr id="3" name="Content Placeholder 2">
            <a:extLst>
              <a:ext uri="{FF2B5EF4-FFF2-40B4-BE49-F238E27FC236}">
                <a16:creationId xmlns:a16="http://schemas.microsoft.com/office/drawing/2014/main" id="{DB11DBBE-D409-3243-B7BB-47A6874D360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ADEBF9-3078-854A-8D18-D949AC243A2B}"/>
              </a:ext>
            </a:extLst>
          </p:cNvPr>
          <p:cNvPicPr>
            <a:picLocks noChangeAspect="1"/>
          </p:cNvPicPr>
          <p:nvPr/>
        </p:nvPicPr>
        <p:blipFill>
          <a:blip r:embed="rId3"/>
          <a:stretch>
            <a:fillRect/>
          </a:stretch>
        </p:blipFill>
        <p:spPr>
          <a:xfrm>
            <a:off x="1977066" y="976749"/>
            <a:ext cx="5223834" cy="3931920"/>
          </a:xfrm>
          <a:prstGeom prst="rect">
            <a:avLst/>
          </a:prstGeom>
        </p:spPr>
      </p:pic>
      <p:sp>
        <p:nvSpPr>
          <p:cNvPr id="5" name="TextBox 4">
            <a:extLst>
              <a:ext uri="{FF2B5EF4-FFF2-40B4-BE49-F238E27FC236}">
                <a16:creationId xmlns:a16="http://schemas.microsoft.com/office/drawing/2014/main" id="{ECDA212C-5024-4A4C-BA9F-E94CB308DC7C}"/>
              </a:ext>
            </a:extLst>
          </p:cNvPr>
          <p:cNvSpPr txBox="1"/>
          <p:nvPr/>
        </p:nvSpPr>
        <p:spPr>
          <a:xfrm>
            <a:off x="7142018" y="4828309"/>
            <a:ext cx="158889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Dr. Andrew Abela</a:t>
            </a:r>
          </a:p>
        </p:txBody>
      </p:sp>
      <p:grpSp>
        <p:nvGrpSpPr>
          <p:cNvPr id="6" name="Group 5">
            <a:extLst>
              <a:ext uri="{FF2B5EF4-FFF2-40B4-BE49-F238E27FC236}">
                <a16:creationId xmlns:a16="http://schemas.microsoft.com/office/drawing/2014/main" id="{EAC365F2-AAFF-BD46-B4DB-B1676F1CFAEF}"/>
              </a:ext>
            </a:extLst>
          </p:cNvPr>
          <p:cNvGrpSpPr/>
          <p:nvPr/>
        </p:nvGrpSpPr>
        <p:grpSpPr>
          <a:xfrm>
            <a:off x="1972226" y="1260264"/>
            <a:ext cx="5244575" cy="3635586"/>
            <a:chOff x="1972226" y="1260264"/>
            <a:chExt cx="5244575" cy="3635586"/>
          </a:xfrm>
        </p:grpSpPr>
        <p:sp>
          <p:nvSpPr>
            <p:cNvPr id="7" name="Rectangle 6">
              <a:extLst>
                <a:ext uri="{FF2B5EF4-FFF2-40B4-BE49-F238E27FC236}">
                  <a16:creationId xmlns:a16="http://schemas.microsoft.com/office/drawing/2014/main" id="{1D819675-9C81-C94D-A802-449998418010}"/>
                </a:ext>
              </a:extLst>
            </p:cNvPr>
            <p:cNvSpPr/>
            <p:nvPr/>
          </p:nvSpPr>
          <p:spPr>
            <a:xfrm>
              <a:off x="3267626" y="1260264"/>
              <a:ext cx="694774" cy="520046"/>
            </a:xfrm>
            <a:prstGeom prst="rect">
              <a:avLst/>
            </a:prstGeom>
            <a:solidFill>
              <a:srgbClr val="3A9E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8" name="Rectangle 7">
              <a:extLst>
                <a:ext uri="{FF2B5EF4-FFF2-40B4-BE49-F238E27FC236}">
                  <a16:creationId xmlns:a16="http://schemas.microsoft.com/office/drawing/2014/main" id="{B96BF44B-262F-4146-A10D-9B87D1F66836}"/>
                </a:ext>
              </a:extLst>
            </p:cNvPr>
            <p:cNvSpPr/>
            <p:nvPr/>
          </p:nvSpPr>
          <p:spPr>
            <a:xfrm>
              <a:off x="5181600" y="1260264"/>
              <a:ext cx="694774" cy="520046"/>
            </a:xfrm>
            <a:prstGeom prst="rect">
              <a:avLst/>
            </a:prstGeom>
            <a:solidFill>
              <a:srgbClr val="3A9E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9" name="Rectangle 8">
              <a:extLst>
                <a:ext uri="{FF2B5EF4-FFF2-40B4-BE49-F238E27FC236}">
                  <a16:creationId xmlns:a16="http://schemas.microsoft.com/office/drawing/2014/main" id="{2F7C595E-5452-C547-BAE2-09DA63A8A89D}"/>
                </a:ext>
              </a:extLst>
            </p:cNvPr>
            <p:cNvSpPr/>
            <p:nvPr/>
          </p:nvSpPr>
          <p:spPr>
            <a:xfrm>
              <a:off x="6522027" y="1260264"/>
              <a:ext cx="694774" cy="520046"/>
            </a:xfrm>
            <a:prstGeom prst="rect">
              <a:avLst/>
            </a:prstGeom>
            <a:solidFill>
              <a:srgbClr val="3A9E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10" name="Rectangle 9">
              <a:extLst>
                <a:ext uri="{FF2B5EF4-FFF2-40B4-BE49-F238E27FC236}">
                  <a16:creationId xmlns:a16="http://schemas.microsoft.com/office/drawing/2014/main" id="{E58FA224-512F-6F4E-B518-F34D75D3F7F6}"/>
                </a:ext>
              </a:extLst>
            </p:cNvPr>
            <p:cNvSpPr/>
            <p:nvPr/>
          </p:nvSpPr>
          <p:spPr>
            <a:xfrm>
              <a:off x="6515100" y="2228850"/>
              <a:ext cx="694774" cy="520046"/>
            </a:xfrm>
            <a:prstGeom prst="rect">
              <a:avLst/>
            </a:prstGeom>
            <a:solidFill>
              <a:srgbClr val="3A9E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11" name="Rectangle 10">
              <a:extLst>
                <a:ext uri="{FF2B5EF4-FFF2-40B4-BE49-F238E27FC236}">
                  <a16:creationId xmlns:a16="http://schemas.microsoft.com/office/drawing/2014/main" id="{B8DCBC04-C4A9-D442-97E6-71452CA645AC}"/>
                </a:ext>
              </a:extLst>
            </p:cNvPr>
            <p:cNvSpPr/>
            <p:nvPr/>
          </p:nvSpPr>
          <p:spPr>
            <a:xfrm>
              <a:off x="4563026" y="4375804"/>
              <a:ext cx="694774" cy="520046"/>
            </a:xfrm>
            <a:prstGeom prst="rect">
              <a:avLst/>
            </a:prstGeom>
            <a:solidFill>
              <a:srgbClr val="3A9E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12" name="Rectangle 11">
              <a:extLst>
                <a:ext uri="{FF2B5EF4-FFF2-40B4-BE49-F238E27FC236}">
                  <a16:creationId xmlns:a16="http://schemas.microsoft.com/office/drawing/2014/main" id="{A5FB0CC3-004A-084B-9C43-9F240ED5607E}"/>
                </a:ext>
              </a:extLst>
            </p:cNvPr>
            <p:cNvSpPr/>
            <p:nvPr/>
          </p:nvSpPr>
          <p:spPr>
            <a:xfrm>
              <a:off x="1972226" y="2547004"/>
              <a:ext cx="694774" cy="520046"/>
            </a:xfrm>
            <a:prstGeom prst="rect">
              <a:avLst/>
            </a:prstGeom>
            <a:solidFill>
              <a:srgbClr val="3A9E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grpSp>
      <p:sp>
        <p:nvSpPr>
          <p:cNvPr id="13" name="TextBox 12">
            <a:extLst>
              <a:ext uri="{FF2B5EF4-FFF2-40B4-BE49-F238E27FC236}">
                <a16:creationId xmlns:a16="http://schemas.microsoft.com/office/drawing/2014/main" id="{6F2BAB45-DA5D-0A41-A18B-5D9E85F42754}"/>
              </a:ext>
            </a:extLst>
          </p:cNvPr>
          <p:cNvSpPr txBox="1"/>
          <p:nvPr/>
        </p:nvSpPr>
        <p:spPr>
          <a:xfrm>
            <a:off x="76749" y="4859047"/>
            <a:ext cx="4916987" cy="276999"/>
          </a:xfrm>
          <a:prstGeom prst="rect">
            <a:avLst/>
          </a:prstGeom>
          <a:noFill/>
        </p:spPr>
        <p:txBody>
          <a:bodyPr wrap="none" rtlCol="0">
            <a:spAutoFit/>
          </a:bodyPr>
          <a:lstStyle/>
          <a:p>
            <a:r>
              <a:rPr lang="en-US" sz="1200" dirty="0">
                <a:solidFill>
                  <a:schemeClr val="accent3"/>
                </a:solidFill>
                <a:hlinkClick r:id="rId4">
                  <a:extLst>
                    <a:ext uri="{A12FA001-AC4F-418D-AE19-62706E023703}">
                      <ahyp:hlinkClr xmlns:ahyp="http://schemas.microsoft.com/office/drawing/2018/hyperlinkcolor" val="tx"/>
                    </a:ext>
                  </a:extLst>
                </a:hlinkClick>
              </a:rPr>
              <a:t>https://extremepresentation.typepad.com/files/choosing-a-good-chart-09.pdf</a:t>
            </a:r>
            <a:endParaRPr lang="en-US" sz="1200" dirty="0">
              <a:solidFill>
                <a:schemeClr val="accent3"/>
              </a:solidFill>
            </a:endParaRPr>
          </a:p>
        </p:txBody>
      </p:sp>
    </p:spTree>
    <p:extLst>
      <p:ext uri="{BB962C8B-B14F-4D97-AF65-F5344CB8AC3E}">
        <p14:creationId xmlns:p14="http://schemas.microsoft.com/office/powerpoint/2010/main" val="227224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24915F-996C-814C-9211-DAC1B07B3659}"/>
              </a:ext>
            </a:extLst>
          </p:cNvPr>
          <p:cNvSpPr>
            <a:spLocks noGrp="1"/>
          </p:cNvSpPr>
          <p:nvPr>
            <p:ph type="ctrTitle"/>
          </p:nvPr>
        </p:nvSpPr>
        <p:spPr/>
        <p:txBody>
          <a:bodyPr/>
          <a:lstStyle/>
          <a:p>
            <a:r>
              <a:rPr lang="en-US" dirty="0"/>
              <a:t>PROBLEM STATEMENT</a:t>
            </a:r>
          </a:p>
        </p:txBody>
      </p:sp>
      <p:sp>
        <p:nvSpPr>
          <p:cNvPr id="5" name="Subtitle 4">
            <a:extLst>
              <a:ext uri="{FF2B5EF4-FFF2-40B4-BE49-F238E27FC236}">
                <a16:creationId xmlns:a16="http://schemas.microsoft.com/office/drawing/2014/main" id="{21309ADE-2C08-8C44-BBB4-F8C5BF41E46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20592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B472-3EBF-4349-93F4-F97B6851A2C0}"/>
              </a:ext>
            </a:extLst>
          </p:cNvPr>
          <p:cNvSpPr>
            <a:spLocks noGrp="1"/>
          </p:cNvSpPr>
          <p:nvPr>
            <p:ph type="title"/>
          </p:nvPr>
        </p:nvSpPr>
        <p:spPr/>
        <p:txBody>
          <a:bodyPr/>
          <a:lstStyle/>
          <a:p>
            <a:r>
              <a:rPr lang="en-US" dirty="0"/>
              <a:t>A picture is worth a thousand words</a:t>
            </a:r>
          </a:p>
        </p:txBody>
      </p:sp>
      <p:sp>
        <p:nvSpPr>
          <p:cNvPr id="3" name="Content Placeholder 2">
            <a:extLst>
              <a:ext uri="{FF2B5EF4-FFF2-40B4-BE49-F238E27FC236}">
                <a16:creationId xmlns:a16="http://schemas.microsoft.com/office/drawing/2014/main" id="{663E2F7A-79A0-0F43-8FF8-2C725E22046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59982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70AC07-B571-1447-A142-59BEEC243F51}"/>
              </a:ext>
            </a:extLst>
          </p:cNvPr>
          <p:cNvSpPr>
            <a:spLocks noGrp="1"/>
          </p:cNvSpPr>
          <p:nvPr>
            <p:ph type="title"/>
          </p:nvPr>
        </p:nvSpPr>
        <p:spPr/>
        <p:txBody>
          <a:bodyPr/>
          <a:lstStyle/>
          <a:p>
            <a:r>
              <a:rPr lang="en-US" dirty="0"/>
              <a:t>Problem Statement</a:t>
            </a:r>
          </a:p>
        </p:txBody>
      </p:sp>
      <p:sp>
        <p:nvSpPr>
          <p:cNvPr id="5" name="Content Placeholder 4">
            <a:extLst>
              <a:ext uri="{FF2B5EF4-FFF2-40B4-BE49-F238E27FC236}">
                <a16:creationId xmlns:a16="http://schemas.microsoft.com/office/drawing/2014/main" id="{F705E80B-1581-0140-856B-83AFA380564D}"/>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1F67BC8-9AAD-0445-8AED-A2663A756E97}"/>
              </a:ext>
            </a:extLst>
          </p:cNvPr>
          <p:cNvPicPr>
            <a:picLocks noChangeAspect="1"/>
          </p:cNvPicPr>
          <p:nvPr/>
        </p:nvPicPr>
        <p:blipFill>
          <a:blip r:embed="rId3"/>
          <a:stretch>
            <a:fillRect/>
          </a:stretch>
        </p:blipFill>
        <p:spPr>
          <a:xfrm>
            <a:off x="304800" y="2152650"/>
            <a:ext cx="2868705" cy="1828800"/>
          </a:xfrm>
          <a:prstGeom prst="rect">
            <a:avLst/>
          </a:prstGeom>
        </p:spPr>
      </p:pic>
      <p:pic>
        <p:nvPicPr>
          <p:cNvPr id="7" name="Picture 6">
            <a:extLst>
              <a:ext uri="{FF2B5EF4-FFF2-40B4-BE49-F238E27FC236}">
                <a16:creationId xmlns:a16="http://schemas.microsoft.com/office/drawing/2014/main" id="{C36AB235-3467-D349-8CC7-D95E32FF436B}"/>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837473B0-CC2E-450A-ABE3-18F120FF3D39}">
                <a1611:picAttrSrcUrl xmlns:a1611="http://schemas.microsoft.com/office/drawing/2016/11/main" r:id="rId6"/>
              </a:ext>
            </a:extLst>
          </a:blip>
          <a:stretch>
            <a:fillRect/>
          </a:stretch>
        </p:blipFill>
        <p:spPr>
          <a:xfrm>
            <a:off x="3889475" y="2152650"/>
            <a:ext cx="1828800" cy="1828800"/>
          </a:xfrm>
          <a:prstGeom prst="rect">
            <a:avLst/>
          </a:prstGeom>
        </p:spPr>
      </p:pic>
      <p:pic>
        <p:nvPicPr>
          <p:cNvPr id="8" name="Picture 7">
            <a:extLst>
              <a:ext uri="{FF2B5EF4-FFF2-40B4-BE49-F238E27FC236}">
                <a16:creationId xmlns:a16="http://schemas.microsoft.com/office/drawing/2014/main" id="{1B4C5A78-8DDC-A246-ADFC-99DA04325FA5}"/>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434246" y="2152650"/>
            <a:ext cx="2443054" cy="1828800"/>
          </a:xfrm>
          <a:prstGeom prst="rect">
            <a:avLst/>
          </a:prstGeom>
        </p:spPr>
      </p:pic>
    </p:spTree>
    <p:extLst>
      <p:ext uri="{BB962C8B-B14F-4D97-AF65-F5344CB8AC3E}">
        <p14:creationId xmlns:p14="http://schemas.microsoft.com/office/powerpoint/2010/main" val="375541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E14FD-379A-9342-ACE8-886CB0653093}"/>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F096B36A-117F-0F4C-97AE-2842A7775754}"/>
              </a:ext>
            </a:extLst>
          </p:cNvPr>
          <p:cNvSpPr>
            <a:spLocks noGrp="1"/>
          </p:cNvSpPr>
          <p:nvPr>
            <p:ph idx="1"/>
          </p:nvPr>
        </p:nvSpPr>
        <p:spPr/>
        <p:txBody>
          <a:bodyPr/>
          <a:lstStyle/>
          <a:p>
            <a:endParaRPr lang="en-US"/>
          </a:p>
        </p:txBody>
      </p:sp>
      <p:pic>
        <p:nvPicPr>
          <p:cNvPr id="4" name="Content Placeholder 3">
            <a:extLst>
              <a:ext uri="{FF2B5EF4-FFF2-40B4-BE49-F238E27FC236}">
                <a16:creationId xmlns:a16="http://schemas.microsoft.com/office/drawing/2014/main" id="{927C68CB-3B77-224C-9755-C7A279D9D422}"/>
              </a:ext>
            </a:extLst>
          </p:cNvPr>
          <p:cNvPicPr>
            <a:picLocks noChangeAspect="1"/>
          </p:cNvPicPr>
          <p:nvPr/>
        </p:nvPicPr>
        <p:blipFill>
          <a:blip r:embed="rId3"/>
          <a:stretch>
            <a:fillRect/>
          </a:stretch>
        </p:blipFill>
        <p:spPr>
          <a:xfrm>
            <a:off x="3062343" y="1276350"/>
            <a:ext cx="3033657" cy="3200400"/>
          </a:xfrm>
          <a:prstGeom prst="rect">
            <a:avLst/>
          </a:prstGeom>
          <a:noFill/>
          <a:ln>
            <a:noFill/>
          </a:ln>
          <a:effectLst/>
        </p:spPr>
      </p:pic>
    </p:spTree>
    <p:extLst>
      <p:ext uri="{BB962C8B-B14F-4D97-AF65-F5344CB8AC3E}">
        <p14:creationId xmlns:p14="http://schemas.microsoft.com/office/powerpoint/2010/main" val="162418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C14676-601A-5A4D-B802-015FF7549D34}"/>
              </a:ext>
            </a:extLst>
          </p:cNvPr>
          <p:cNvSpPr>
            <a:spLocks noGrp="1"/>
          </p:cNvSpPr>
          <p:nvPr>
            <p:ph type="ctrTitle"/>
          </p:nvPr>
        </p:nvSpPr>
        <p:spPr/>
        <p:txBody>
          <a:bodyPr/>
          <a:lstStyle/>
          <a:p>
            <a:r>
              <a:rPr lang="en-US" dirty="0"/>
              <a:t>DESIGN</a:t>
            </a:r>
          </a:p>
        </p:txBody>
      </p:sp>
      <p:sp>
        <p:nvSpPr>
          <p:cNvPr id="5" name="Subtitle 4">
            <a:extLst>
              <a:ext uri="{FF2B5EF4-FFF2-40B4-BE49-F238E27FC236}">
                <a16:creationId xmlns:a16="http://schemas.microsoft.com/office/drawing/2014/main" id="{AA380444-AEE8-A741-8860-1F82E821FF6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08997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75C60-43EE-724C-951D-8F40B5486D9D}"/>
              </a:ext>
            </a:extLst>
          </p:cNvPr>
          <p:cNvSpPr>
            <a:spLocks noGrp="1"/>
          </p:cNvSpPr>
          <p:nvPr>
            <p:ph type="title"/>
          </p:nvPr>
        </p:nvSpPr>
        <p:spPr/>
        <p:txBody>
          <a:bodyPr/>
          <a:lstStyle/>
          <a:p>
            <a:r>
              <a:rPr lang="en-US" dirty="0"/>
              <a:t>Don Norman - 1988</a:t>
            </a:r>
          </a:p>
        </p:txBody>
      </p:sp>
      <p:sp>
        <p:nvSpPr>
          <p:cNvPr id="5" name="Content Placeholder 4">
            <a:extLst>
              <a:ext uri="{FF2B5EF4-FFF2-40B4-BE49-F238E27FC236}">
                <a16:creationId xmlns:a16="http://schemas.microsoft.com/office/drawing/2014/main" id="{7890E1A6-1362-B141-A143-9EFCC73AF7CD}"/>
              </a:ext>
            </a:extLst>
          </p:cNvPr>
          <p:cNvSpPr>
            <a:spLocks noGrp="1"/>
          </p:cNvSpPr>
          <p:nvPr>
            <p:ph idx="1"/>
          </p:nvPr>
        </p:nvSpPr>
        <p:spPr/>
        <p:txBody>
          <a:bodyPr/>
          <a:lstStyle/>
          <a:p>
            <a:endParaRPr lang="en-US"/>
          </a:p>
        </p:txBody>
      </p:sp>
      <p:pic>
        <p:nvPicPr>
          <p:cNvPr id="6" name="Picture 2" descr="Image result for The Design of Everyday Things">
            <a:extLst>
              <a:ext uri="{FF2B5EF4-FFF2-40B4-BE49-F238E27FC236}">
                <a16:creationId xmlns:a16="http://schemas.microsoft.com/office/drawing/2014/main" id="{A1C081A4-F39A-964B-B1A9-F188BBDEC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826" y="1304800"/>
            <a:ext cx="3559387"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486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CD9CC-7588-AE4A-8B7D-94C825B16DEA}"/>
              </a:ext>
            </a:extLst>
          </p:cNvPr>
          <p:cNvSpPr>
            <a:spLocks noGrp="1"/>
          </p:cNvSpPr>
          <p:nvPr>
            <p:ph type="title"/>
          </p:nvPr>
        </p:nvSpPr>
        <p:spPr/>
        <p:txBody>
          <a:bodyPr/>
          <a:lstStyle/>
          <a:p>
            <a:r>
              <a:rPr lang="en-US" dirty="0"/>
              <a:t>Norman Door</a:t>
            </a:r>
          </a:p>
        </p:txBody>
      </p:sp>
      <p:sp>
        <p:nvSpPr>
          <p:cNvPr id="3" name="Content Placeholder 2">
            <a:extLst>
              <a:ext uri="{FF2B5EF4-FFF2-40B4-BE49-F238E27FC236}">
                <a16:creationId xmlns:a16="http://schemas.microsoft.com/office/drawing/2014/main" id="{C7445AA2-9F8A-2C43-99D6-42A2C928054A}"/>
              </a:ext>
            </a:extLst>
          </p:cNvPr>
          <p:cNvSpPr>
            <a:spLocks noGrp="1"/>
          </p:cNvSpPr>
          <p:nvPr>
            <p:ph idx="1"/>
          </p:nvPr>
        </p:nvSpPr>
        <p:spPr/>
        <p:txBody>
          <a:bodyPr/>
          <a:lstStyle/>
          <a:p>
            <a:r>
              <a:rPr lang="en-US" dirty="0"/>
              <a:t>A door where the design tells you to do the opposite of what you’re actually supposed to do</a:t>
            </a:r>
          </a:p>
          <a:p>
            <a:r>
              <a:rPr lang="en-US" dirty="0"/>
              <a:t>A door that gives the wrong signal and needs a sign to correct it</a:t>
            </a:r>
          </a:p>
          <a:p>
            <a:endParaRPr lang="en-US" dirty="0"/>
          </a:p>
          <a:p>
            <a:endParaRPr lang="en-US" dirty="0"/>
          </a:p>
        </p:txBody>
      </p:sp>
      <p:pic>
        <p:nvPicPr>
          <p:cNvPr id="4" name="Picture 2" descr="Image result for norman doors">
            <a:extLst>
              <a:ext uri="{FF2B5EF4-FFF2-40B4-BE49-F238E27FC236}">
                <a16:creationId xmlns:a16="http://schemas.microsoft.com/office/drawing/2014/main" id="{F09957E5-D74F-474B-A099-072BB13A8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8980" y="2849551"/>
            <a:ext cx="260604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49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27812-D081-DC4B-8C1C-C85456AC5145}"/>
              </a:ext>
            </a:extLst>
          </p:cNvPr>
          <p:cNvSpPr>
            <a:spLocks noGrp="1"/>
          </p:cNvSpPr>
          <p:nvPr>
            <p:ph type="title"/>
          </p:nvPr>
        </p:nvSpPr>
        <p:spPr/>
        <p:txBody>
          <a:bodyPr/>
          <a:lstStyle/>
          <a:p>
            <a:r>
              <a:rPr lang="en-US" dirty="0"/>
              <a:t>Discoverability</a:t>
            </a:r>
          </a:p>
        </p:txBody>
      </p:sp>
      <p:sp>
        <p:nvSpPr>
          <p:cNvPr id="3" name="Content Placeholder 2">
            <a:extLst>
              <a:ext uri="{FF2B5EF4-FFF2-40B4-BE49-F238E27FC236}">
                <a16:creationId xmlns:a16="http://schemas.microsoft.com/office/drawing/2014/main" id="{BFC8A7D1-1957-0749-984E-F7D6585C526A}"/>
              </a:ext>
            </a:extLst>
          </p:cNvPr>
          <p:cNvSpPr>
            <a:spLocks noGrp="1"/>
          </p:cNvSpPr>
          <p:nvPr>
            <p:ph idx="1"/>
          </p:nvPr>
        </p:nvSpPr>
        <p:spPr/>
        <p:txBody>
          <a:bodyPr/>
          <a:lstStyle/>
          <a:p>
            <a:r>
              <a:rPr lang="en-US" dirty="0"/>
              <a:t>The ability to discover what operations one can do</a:t>
            </a:r>
          </a:p>
          <a:p>
            <a:endParaRPr lang="en-US" dirty="0"/>
          </a:p>
          <a:p>
            <a:endParaRPr lang="en-US" dirty="0"/>
          </a:p>
        </p:txBody>
      </p:sp>
      <p:pic>
        <p:nvPicPr>
          <p:cNvPr id="4" name="Picture 4" descr="Image result for norman doors">
            <a:extLst>
              <a:ext uri="{FF2B5EF4-FFF2-40B4-BE49-F238E27FC236}">
                <a16:creationId xmlns:a16="http://schemas.microsoft.com/office/drawing/2014/main" id="{52737446-03B6-4143-84D7-42BC4A3CA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0515" y="2281852"/>
            <a:ext cx="3495197"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61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B4F23F-3E52-C04E-8D17-803722A0D91D}"/>
              </a:ext>
            </a:extLst>
          </p:cNvPr>
          <p:cNvSpPr>
            <a:spLocks noGrp="1"/>
          </p:cNvSpPr>
          <p:nvPr>
            <p:ph type="ctrTitle"/>
          </p:nvPr>
        </p:nvSpPr>
        <p:spPr/>
        <p:txBody>
          <a:bodyPr/>
          <a:lstStyle/>
          <a:p>
            <a:r>
              <a:rPr lang="en-US" dirty="0"/>
              <a:t>TEXT</a:t>
            </a:r>
          </a:p>
        </p:txBody>
      </p:sp>
      <p:sp>
        <p:nvSpPr>
          <p:cNvPr id="5" name="Subtitle 4">
            <a:extLst>
              <a:ext uri="{FF2B5EF4-FFF2-40B4-BE49-F238E27FC236}">
                <a16:creationId xmlns:a16="http://schemas.microsoft.com/office/drawing/2014/main" id="{B2C5072D-31CC-1646-91E0-E599297B7D9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18987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EB1755-5D9B-1B4C-9F85-2FE32017FDD2}"/>
              </a:ext>
            </a:extLst>
          </p:cNvPr>
          <p:cNvSpPr>
            <a:spLocks noGrp="1"/>
          </p:cNvSpPr>
          <p:nvPr>
            <p:ph type="title"/>
          </p:nvPr>
        </p:nvSpPr>
        <p:spPr/>
        <p:txBody>
          <a:bodyPr/>
          <a:lstStyle/>
          <a:p>
            <a:r>
              <a:rPr lang="en-US" dirty="0"/>
              <a:t>Text Orientation</a:t>
            </a:r>
          </a:p>
        </p:txBody>
      </p:sp>
      <p:sp>
        <p:nvSpPr>
          <p:cNvPr id="5" name="Content Placeholder 4">
            <a:extLst>
              <a:ext uri="{FF2B5EF4-FFF2-40B4-BE49-F238E27FC236}">
                <a16:creationId xmlns:a16="http://schemas.microsoft.com/office/drawing/2014/main" id="{902E71F5-2509-1F4B-849F-6A6293B595C7}"/>
              </a:ext>
            </a:extLst>
          </p:cNvPr>
          <p:cNvSpPr>
            <a:spLocks noGrp="1"/>
          </p:cNvSpPr>
          <p:nvPr>
            <p:ph idx="1"/>
          </p:nvPr>
        </p:nvSpPr>
        <p:spPr/>
        <p:txBody>
          <a:bodyPr/>
          <a:lstStyle/>
          <a:p>
            <a:endParaRPr lang="en-US"/>
          </a:p>
        </p:txBody>
      </p:sp>
      <p:sp>
        <p:nvSpPr>
          <p:cNvPr id="6" name="TextBox 5">
            <a:extLst>
              <a:ext uri="{FF2B5EF4-FFF2-40B4-BE49-F238E27FC236}">
                <a16:creationId xmlns:a16="http://schemas.microsoft.com/office/drawing/2014/main" id="{BD308F09-4883-4F4E-91B4-205E3799CC33}"/>
              </a:ext>
            </a:extLst>
          </p:cNvPr>
          <p:cNvSpPr txBox="1"/>
          <p:nvPr/>
        </p:nvSpPr>
        <p:spPr>
          <a:xfrm rot="16200000">
            <a:off x="-1044063" y="2732503"/>
            <a:ext cx="349326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Vertical text orientation requires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mental effort!</a:t>
            </a:r>
          </a:p>
        </p:txBody>
      </p:sp>
    </p:spTree>
    <p:extLst>
      <p:ext uri="{BB962C8B-B14F-4D97-AF65-F5344CB8AC3E}">
        <p14:creationId xmlns:p14="http://schemas.microsoft.com/office/powerpoint/2010/main" val="510333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EB1755-5D9B-1B4C-9F85-2FE32017FDD2}"/>
              </a:ext>
            </a:extLst>
          </p:cNvPr>
          <p:cNvSpPr>
            <a:spLocks noGrp="1"/>
          </p:cNvSpPr>
          <p:nvPr>
            <p:ph type="title"/>
          </p:nvPr>
        </p:nvSpPr>
        <p:spPr/>
        <p:txBody>
          <a:bodyPr/>
          <a:lstStyle/>
          <a:p>
            <a:r>
              <a:rPr lang="en-US" dirty="0"/>
              <a:t>Text Orientation</a:t>
            </a:r>
          </a:p>
        </p:txBody>
      </p:sp>
      <p:sp>
        <p:nvSpPr>
          <p:cNvPr id="5" name="Content Placeholder 4">
            <a:extLst>
              <a:ext uri="{FF2B5EF4-FFF2-40B4-BE49-F238E27FC236}">
                <a16:creationId xmlns:a16="http://schemas.microsoft.com/office/drawing/2014/main" id="{902E71F5-2509-1F4B-849F-6A6293B595C7}"/>
              </a:ext>
            </a:extLst>
          </p:cNvPr>
          <p:cNvSpPr>
            <a:spLocks noGrp="1"/>
          </p:cNvSpPr>
          <p:nvPr>
            <p:ph idx="1"/>
          </p:nvPr>
        </p:nvSpPr>
        <p:spPr/>
        <p:txBody>
          <a:bodyPr/>
          <a:lstStyle/>
          <a:p>
            <a:endParaRPr lang="en-US"/>
          </a:p>
        </p:txBody>
      </p:sp>
      <p:sp>
        <p:nvSpPr>
          <p:cNvPr id="7" name="TextBox 6">
            <a:extLst>
              <a:ext uri="{FF2B5EF4-FFF2-40B4-BE49-F238E27FC236}">
                <a16:creationId xmlns:a16="http://schemas.microsoft.com/office/drawing/2014/main" id="{31084D04-0B5C-2043-9A9E-88EEB4C3E463}"/>
              </a:ext>
            </a:extLst>
          </p:cNvPr>
          <p:cNvSpPr txBox="1"/>
          <p:nvPr/>
        </p:nvSpPr>
        <p:spPr>
          <a:xfrm rot="16200000">
            <a:off x="-1044063" y="2732503"/>
            <a:ext cx="349326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lumMod val="75000"/>
                  </a:srgbClr>
                </a:solidFill>
                <a:effectLst/>
                <a:uLnTx/>
                <a:uFillTx/>
                <a:latin typeface="Arial"/>
                <a:cs typeface="Arial"/>
                <a:sym typeface="Arial"/>
              </a:rPr>
              <a:t>Vertical text orientation requires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lumMod val="75000"/>
                  </a:srgbClr>
                </a:solidFill>
                <a:effectLst/>
                <a:uLnTx/>
                <a:uFillTx/>
                <a:latin typeface="Arial"/>
                <a:cs typeface="Arial"/>
                <a:sym typeface="Arial"/>
              </a:rPr>
              <a:t>mental effort!</a:t>
            </a:r>
          </a:p>
        </p:txBody>
      </p:sp>
      <p:sp>
        <p:nvSpPr>
          <p:cNvPr id="8" name="TextBox 7">
            <a:extLst>
              <a:ext uri="{FF2B5EF4-FFF2-40B4-BE49-F238E27FC236}">
                <a16:creationId xmlns:a16="http://schemas.microsoft.com/office/drawing/2014/main" id="{EEA1D3F6-76F2-BB47-AF34-84FC0E7782EE}"/>
              </a:ext>
            </a:extLst>
          </p:cNvPr>
          <p:cNvSpPr txBox="1"/>
          <p:nvPr/>
        </p:nvSpPr>
        <p:spPr>
          <a:xfrm>
            <a:off x="1280813" y="1216962"/>
            <a:ext cx="338555" cy="369331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Arial"/>
                <a:cs typeface="Arial"/>
                <a:sym typeface="Arial"/>
              </a:rPr>
              <a:t>i</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a:t>
            </a:r>
          </a:p>
        </p:txBody>
      </p:sp>
    </p:spTree>
    <p:extLst>
      <p:ext uri="{BB962C8B-B14F-4D97-AF65-F5344CB8AC3E}">
        <p14:creationId xmlns:p14="http://schemas.microsoft.com/office/powerpoint/2010/main" val="2326484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EB1755-5D9B-1B4C-9F85-2FE32017FDD2}"/>
              </a:ext>
            </a:extLst>
          </p:cNvPr>
          <p:cNvSpPr>
            <a:spLocks noGrp="1"/>
          </p:cNvSpPr>
          <p:nvPr>
            <p:ph type="title"/>
          </p:nvPr>
        </p:nvSpPr>
        <p:spPr/>
        <p:txBody>
          <a:bodyPr/>
          <a:lstStyle/>
          <a:p>
            <a:r>
              <a:rPr lang="en-US" dirty="0"/>
              <a:t>Text Orientation</a:t>
            </a:r>
          </a:p>
        </p:txBody>
      </p:sp>
      <p:sp>
        <p:nvSpPr>
          <p:cNvPr id="5" name="Content Placeholder 4">
            <a:extLst>
              <a:ext uri="{FF2B5EF4-FFF2-40B4-BE49-F238E27FC236}">
                <a16:creationId xmlns:a16="http://schemas.microsoft.com/office/drawing/2014/main" id="{902E71F5-2509-1F4B-849F-6A6293B595C7}"/>
              </a:ext>
            </a:extLst>
          </p:cNvPr>
          <p:cNvSpPr>
            <a:spLocks noGrp="1"/>
          </p:cNvSpPr>
          <p:nvPr>
            <p:ph idx="1"/>
          </p:nvPr>
        </p:nvSpPr>
        <p:spPr/>
        <p:txBody>
          <a:bodyPr/>
          <a:lstStyle/>
          <a:p>
            <a:endParaRPr lang="en-US"/>
          </a:p>
        </p:txBody>
      </p:sp>
      <p:sp>
        <p:nvSpPr>
          <p:cNvPr id="6" name="TextBox 5">
            <a:extLst>
              <a:ext uri="{FF2B5EF4-FFF2-40B4-BE49-F238E27FC236}">
                <a16:creationId xmlns:a16="http://schemas.microsoft.com/office/drawing/2014/main" id="{4193FA29-DD45-8042-916E-A5D5ACB4D68A}"/>
              </a:ext>
            </a:extLst>
          </p:cNvPr>
          <p:cNvSpPr txBox="1"/>
          <p:nvPr/>
        </p:nvSpPr>
        <p:spPr>
          <a:xfrm rot="16200000">
            <a:off x="-1044063" y="2732503"/>
            <a:ext cx="349326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lumMod val="75000"/>
                  </a:srgbClr>
                </a:solidFill>
                <a:effectLst/>
                <a:uLnTx/>
                <a:uFillTx/>
                <a:latin typeface="Arial"/>
                <a:cs typeface="Arial"/>
                <a:sym typeface="Arial"/>
              </a:rPr>
              <a:t>Vertical text orientation requires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lumMod val="75000"/>
                  </a:srgbClr>
                </a:solidFill>
                <a:effectLst/>
                <a:uLnTx/>
                <a:uFillTx/>
                <a:latin typeface="Arial"/>
                <a:cs typeface="Arial"/>
                <a:sym typeface="Arial"/>
              </a:rPr>
              <a:t>mental effort!</a:t>
            </a:r>
          </a:p>
        </p:txBody>
      </p:sp>
      <p:sp>
        <p:nvSpPr>
          <p:cNvPr id="9" name="TextBox 8">
            <a:extLst>
              <a:ext uri="{FF2B5EF4-FFF2-40B4-BE49-F238E27FC236}">
                <a16:creationId xmlns:a16="http://schemas.microsoft.com/office/drawing/2014/main" id="{EECBDDC9-5C70-A743-A1CF-5B8DA6617C02}"/>
              </a:ext>
            </a:extLst>
          </p:cNvPr>
          <p:cNvSpPr txBox="1"/>
          <p:nvPr/>
        </p:nvSpPr>
        <p:spPr>
          <a:xfrm>
            <a:off x="1280813" y="1216962"/>
            <a:ext cx="338555" cy="369331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lumMod val="75000"/>
                  </a:srgbClr>
                </a:solidFill>
                <a:effectLst/>
                <a:uLnTx/>
                <a:uFillTx/>
                <a:latin typeface="Arial"/>
                <a:cs typeface="Arial"/>
                <a:sym typeface="Arial"/>
              </a:rPr>
              <a: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lumMod val="75000"/>
                  </a:srgbClr>
                </a:solidFill>
                <a:effectLst/>
                <a:uLnTx/>
                <a:uFillTx/>
                <a:latin typeface="Arial"/>
                <a:cs typeface="Arial"/>
                <a:sym typeface="Arial"/>
              </a:rPr>
              <a:t>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lumMod val="75000"/>
                </a:srgbClr>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lumMod val="75000"/>
                  </a:srgbClr>
                </a:solidFill>
                <a:effectLst/>
                <a:uLnTx/>
                <a:uFillTx/>
                <a:latin typeface="Arial"/>
                <a:cs typeface="Arial"/>
                <a:sym typeface="Arial"/>
              </a:rPr>
              <a:t>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lumMod val="75000"/>
                  </a:srgbClr>
                </a:solidFill>
                <a:effectLst/>
                <a:uLnTx/>
                <a:uFillTx/>
                <a:latin typeface="Arial"/>
                <a:cs typeface="Arial"/>
                <a:sym typeface="Arial"/>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lumMod val="75000"/>
                  </a:srgbClr>
                </a:solidFill>
                <a:effectLst/>
                <a:uLnTx/>
                <a:uFillTx/>
                <a:latin typeface="Arial"/>
                <a:cs typeface="Arial"/>
                <a:sym typeface="Arial"/>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lumMod val="75000"/>
                  </a:srgbClr>
                </a:solidFill>
                <a:effectLst/>
                <a:uLnTx/>
                <a:uFillTx/>
                <a:latin typeface="Arial"/>
                <a:cs typeface="Arial"/>
                <a:sym typeface="Arial"/>
              </a:rPr>
              <a: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lumMod val="75000"/>
                </a:srgbClr>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lumMod val="75000"/>
                  </a:srgbClr>
                </a:solidFill>
                <a:effectLst/>
                <a:uLnTx/>
                <a:uFillTx/>
                <a:latin typeface="Arial"/>
                <a:cs typeface="Arial"/>
                <a:sym typeface="Arial"/>
              </a:rPr>
              <a:t>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lumMod val="75000"/>
                  </a:srgbClr>
                </a:solidFill>
                <a:effectLst/>
                <a:uLnTx/>
                <a:uFillTx/>
                <a:latin typeface="Arial"/>
                <a:cs typeface="Arial"/>
                <a:sym typeface="Arial"/>
              </a:rPr>
              <a: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FF">
                    <a:lumMod val="75000"/>
                  </a:srgbClr>
                </a:solidFill>
                <a:effectLst/>
                <a:uLnTx/>
                <a:uFillTx/>
                <a:latin typeface="Arial"/>
                <a:cs typeface="Arial"/>
                <a:sym typeface="Arial"/>
              </a:rPr>
              <a:t>i</a:t>
            </a:r>
            <a:endParaRPr kumimoji="0" lang="en-US" sz="1800" b="0" i="0" u="none" strike="noStrike" kern="0" cap="none" spc="0" normalizeH="0" baseline="0" noProof="0" dirty="0">
              <a:ln>
                <a:noFill/>
              </a:ln>
              <a:solidFill>
                <a:srgbClr val="FFFFFF">
                  <a:lumMod val="75000"/>
                </a:srgbClr>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lumMod val="75000"/>
                  </a:srgbClr>
                </a:solidFill>
                <a:effectLst/>
                <a:uLnTx/>
                <a:uFillTx/>
                <a:latin typeface="Arial"/>
                <a:cs typeface="Arial"/>
                <a:sym typeface="Arial"/>
              </a:rPr>
              <a: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lumMod val="75000"/>
                  </a:srgbClr>
                </a:solidFill>
                <a:effectLst/>
                <a:uLnTx/>
                <a:uFillTx/>
                <a:latin typeface="Arial"/>
                <a:cs typeface="Arial"/>
                <a:sym typeface="Arial"/>
              </a:rPr>
              <a:t>!</a:t>
            </a:r>
          </a:p>
        </p:txBody>
      </p:sp>
      <p:sp>
        <p:nvSpPr>
          <p:cNvPr id="10" name="TextBox 9">
            <a:extLst>
              <a:ext uri="{FF2B5EF4-FFF2-40B4-BE49-F238E27FC236}">
                <a16:creationId xmlns:a16="http://schemas.microsoft.com/office/drawing/2014/main" id="{C76C628E-21DC-B843-B7DF-ACDDC4C2E03D}"/>
              </a:ext>
            </a:extLst>
          </p:cNvPr>
          <p:cNvSpPr txBox="1"/>
          <p:nvPr/>
        </p:nvSpPr>
        <p:spPr>
          <a:xfrm>
            <a:off x="1696208" y="2878941"/>
            <a:ext cx="34291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Horizontal text is easier to read!</a:t>
            </a:r>
          </a:p>
        </p:txBody>
      </p:sp>
      <p:sp>
        <p:nvSpPr>
          <p:cNvPr id="11" name="Oval 10">
            <a:extLst>
              <a:ext uri="{FF2B5EF4-FFF2-40B4-BE49-F238E27FC236}">
                <a16:creationId xmlns:a16="http://schemas.microsoft.com/office/drawing/2014/main" id="{6DFC633F-AE8C-6346-AF32-E8B3F340FC4F}"/>
              </a:ext>
            </a:extLst>
          </p:cNvPr>
          <p:cNvSpPr>
            <a:spLocks noChangeAspect="1"/>
          </p:cNvSpPr>
          <p:nvPr/>
        </p:nvSpPr>
        <p:spPr>
          <a:xfrm>
            <a:off x="5125352" y="1733550"/>
            <a:ext cx="2721547" cy="2660115"/>
          </a:xfrm>
          <a:prstGeom prst="ellipse">
            <a:avLst/>
          </a:prstGeom>
          <a:solidFill>
            <a:srgbClr val="4472C4">
              <a:alpha val="50196"/>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Arial"/>
              <a:sym typeface="Arial"/>
            </a:endParaRPr>
          </a:p>
        </p:txBody>
      </p:sp>
      <p:sp>
        <p:nvSpPr>
          <p:cNvPr id="12" name="Oval 11">
            <a:extLst>
              <a:ext uri="{FF2B5EF4-FFF2-40B4-BE49-F238E27FC236}">
                <a16:creationId xmlns:a16="http://schemas.microsoft.com/office/drawing/2014/main" id="{AAE1C659-6A33-C049-9820-99E727395B24}"/>
              </a:ext>
            </a:extLst>
          </p:cNvPr>
          <p:cNvSpPr>
            <a:spLocks noChangeAspect="1"/>
          </p:cNvSpPr>
          <p:nvPr/>
        </p:nvSpPr>
        <p:spPr>
          <a:xfrm>
            <a:off x="5965253" y="1733550"/>
            <a:ext cx="2721547" cy="2660115"/>
          </a:xfrm>
          <a:prstGeom prst="ellipse">
            <a:avLst/>
          </a:prstGeom>
          <a:solidFill>
            <a:srgbClr val="4472C4">
              <a:alpha val="50196"/>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Arial"/>
              <a:sym typeface="Arial"/>
            </a:endParaRPr>
          </a:p>
        </p:txBody>
      </p:sp>
      <p:sp>
        <p:nvSpPr>
          <p:cNvPr id="13" name="TextBox 12">
            <a:extLst>
              <a:ext uri="{FF2B5EF4-FFF2-40B4-BE49-F238E27FC236}">
                <a16:creationId xmlns:a16="http://schemas.microsoft.com/office/drawing/2014/main" id="{D14E2C94-6DDE-C349-ABEA-B9EA396899F7}"/>
              </a:ext>
            </a:extLst>
          </p:cNvPr>
          <p:cNvSpPr txBox="1"/>
          <p:nvPr/>
        </p:nvSpPr>
        <p:spPr>
          <a:xfrm>
            <a:off x="6042055" y="2724150"/>
            <a:ext cx="173034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Arial"/>
                <a:sym typeface="Arial"/>
              </a:rPr>
              <a:t>Field of view</a:t>
            </a:r>
          </a:p>
        </p:txBody>
      </p:sp>
    </p:spTree>
    <p:extLst>
      <p:ext uri="{BB962C8B-B14F-4D97-AF65-F5344CB8AC3E}">
        <p14:creationId xmlns:p14="http://schemas.microsoft.com/office/powerpoint/2010/main" val="80874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53F01-AC92-3A4D-99E8-E232D9443E16}"/>
              </a:ext>
            </a:extLst>
          </p:cNvPr>
          <p:cNvSpPr>
            <a:spLocks noGrp="1"/>
          </p:cNvSpPr>
          <p:nvPr>
            <p:ph type="title"/>
          </p:nvPr>
        </p:nvSpPr>
        <p:spPr>
          <a:xfrm>
            <a:off x="291702" y="253814"/>
            <a:ext cx="8318898" cy="739168"/>
          </a:xfrm>
        </p:spPr>
        <p:txBody>
          <a:bodyPr/>
          <a:lstStyle/>
          <a:p>
            <a:r>
              <a:rPr lang="en-US" dirty="0"/>
              <a:t>A picture is worth a thousand </a:t>
            </a:r>
            <a:r>
              <a:rPr lang="en-US" strike="sngStrike" dirty="0">
                <a:solidFill>
                  <a:srgbClr val="3A9ED9"/>
                </a:solidFill>
              </a:rPr>
              <a:t>words</a:t>
            </a:r>
            <a:r>
              <a:rPr lang="en-US" dirty="0"/>
              <a:t> rows</a:t>
            </a:r>
          </a:p>
        </p:txBody>
      </p:sp>
      <p:sp>
        <p:nvSpPr>
          <p:cNvPr id="3" name="Content Placeholder 2">
            <a:extLst>
              <a:ext uri="{FF2B5EF4-FFF2-40B4-BE49-F238E27FC236}">
                <a16:creationId xmlns:a16="http://schemas.microsoft.com/office/drawing/2014/main" id="{3339DD90-22BE-6745-98C7-29B22DC2392D}"/>
              </a:ext>
            </a:extLst>
          </p:cNvPr>
          <p:cNvSpPr>
            <a:spLocks noGrp="1"/>
          </p:cNvSpPr>
          <p:nvPr>
            <p:ph idx="1"/>
          </p:nvPr>
        </p:nvSpPr>
        <p:spPr/>
        <p:txBody>
          <a:bodyPr/>
          <a:lstStyle/>
          <a:p>
            <a:pPr marL="0" indent="0">
              <a:buNone/>
            </a:pPr>
            <a:r>
              <a:rPr lang="en-US" dirty="0"/>
              <a:t>Which is the most profitable year?</a:t>
            </a:r>
          </a:p>
        </p:txBody>
      </p:sp>
      <p:graphicFrame>
        <p:nvGraphicFramePr>
          <p:cNvPr id="4" name="Table 3">
            <a:extLst>
              <a:ext uri="{FF2B5EF4-FFF2-40B4-BE49-F238E27FC236}">
                <a16:creationId xmlns:a16="http://schemas.microsoft.com/office/drawing/2014/main" id="{0846485E-6B36-F545-8F96-1FE6A886C59E}"/>
              </a:ext>
            </a:extLst>
          </p:cNvPr>
          <p:cNvGraphicFramePr>
            <a:graphicFrameLocks noGrp="1"/>
          </p:cNvGraphicFramePr>
          <p:nvPr>
            <p:extLst>
              <p:ext uri="{D42A27DB-BD31-4B8C-83A1-F6EECF244321}">
                <p14:modId xmlns:p14="http://schemas.microsoft.com/office/powerpoint/2010/main" val="2879643590"/>
              </p:ext>
            </p:extLst>
          </p:nvPr>
        </p:nvGraphicFramePr>
        <p:xfrm>
          <a:off x="5905500" y="971550"/>
          <a:ext cx="2514600" cy="4105941"/>
        </p:xfrm>
        <a:graphic>
          <a:graphicData uri="http://schemas.openxmlformats.org/drawingml/2006/table">
            <a:tbl>
              <a:tblPr/>
              <a:tblGrid>
                <a:gridCol w="1257300">
                  <a:extLst>
                    <a:ext uri="{9D8B030D-6E8A-4147-A177-3AD203B41FA5}">
                      <a16:colId xmlns:a16="http://schemas.microsoft.com/office/drawing/2014/main" val="3625062439"/>
                    </a:ext>
                  </a:extLst>
                </a:gridCol>
                <a:gridCol w="1257300">
                  <a:extLst>
                    <a:ext uri="{9D8B030D-6E8A-4147-A177-3AD203B41FA5}">
                      <a16:colId xmlns:a16="http://schemas.microsoft.com/office/drawing/2014/main" val="559735703"/>
                    </a:ext>
                  </a:extLst>
                </a:gridCol>
              </a:tblGrid>
              <a:tr h="195521">
                <a:tc>
                  <a:txBody>
                    <a:bodyPr/>
                    <a:lstStyle/>
                    <a:p>
                      <a:pPr algn="ctr" fontAlgn="b"/>
                      <a:r>
                        <a:rPr lang="en-US" sz="1200" b="1" i="0" u="none" strike="noStrike" dirty="0">
                          <a:solidFill>
                            <a:srgbClr val="FFFFFF"/>
                          </a:solidFill>
                          <a:effectLst/>
                          <a:latin typeface="Calibri" panose="020F0502020204030204" pitchFamily="34" charset="0"/>
                        </a:rPr>
                        <a:t>Year</a:t>
                      </a:r>
                    </a:p>
                  </a:txBody>
                  <a:tcPr marL="8134" marR="8134" marT="81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1200" b="1" i="0" u="none" strike="noStrike">
                          <a:solidFill>
                            <a:srgbClr val="FFFFFF"/>
                          </a:solidFill>
                          <a:effectLst/>
                          <a:latin typeface="Calibri" panose="020F0502020204030204" pitchFamily="34" charset="0"/>
                        </a:rPr>
                        <a:t>Profits ($)</a:t>
                      </a:r>
                    </a:p>
                  </a:txBody>
                  <a:tcPr marL="8134" marR="8134" marT="81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728348524"/>
                  </a:ext>
                </a:extLst>
              </a:tr>
              <a:tr h="195521">
                <a:tc>
                  <a:txBody>
                    <a:bodyPr/>
                    <a:lstStyle/>
                    <a:p>
                      <a:pPr algn="ctr" fontAlgn="b"/>
                      <a:r>
                        <a:rPr lang="en-US" sz="1200" b="0" i="0" u="none" strike="noStrike" dirty="0">
                          <a:solidFill>
                            <a:srgbClr val="000000"/>
                          </a:solidFill>
                          <a:effectLst/>
                          <a:latin typeface="Calibri" panose="020F0502020204030204" pitchFamily="34" charset="0"/>
                        </a:rPr>
                        <a:t>1990</a:t>
                      </a:r>
                    </a:p>
                  </a:txBody>
                  <a:tcPr marL="8134" marR="8134" marT="81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200" b="0" i="0" u="none" strike="noStrike">
                          <a:solidFill>
                            <a:srgbClr val="000000"/>
                          </a:solidFill>
                          <a:effectLst/>
                          <a:latin typeface="Calibri" panose="020F0502020204030204" pitchFamily="34" charset="0"/>
                        </a:rPr>
                        <a:t>138.1</a:t>
                      </a:r>
                    </a:p>
                  </a:txBody>
                  <a:tcPr marL="8134" marR="8134" marT="81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273530943"/>
                  </a:ext>
                </a:extLst>
              </a:tr>
              <a:tr h="195521">
                <a:tc>
                  <a:txBody>
                    <a:bodyPr/>
                    <a:lstStyle/>
                    <a:p>
                      <a:pPr algn="ctr" fontAlgn="b"/>
                      <a:r>
                        <a:rPr lang="en-US" sz="1200" b="0" i="0" u="none" strike="noStrike" dirty="0">
                          <a:solidFill>
                            <a:srgbClr val="000000"/>
                          </a:solidFill>
                          <a:effectLst/>
                          <a:latin typeface="Calibri" panose="020F0502020204030204" pitchFamily="34" charset="0"/>
                        </a:rPr>
                        <a:t>1991</a:t>
                      </a:r>
                    </a:p>
                  </a:txBody>
                  <a:tcPr marL="8134" marR="8134" marT="81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140.2</a:t>
                      </a:r>
                    </a:p>
                  </a:txBody>
                  <a:tcPr marL="8134" marR="8134" marT="81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4258191"/>
                  </a:ext>
                </a:extLst>
              </a:tr>
              <a:tr h="195521">
                <a:tc>
                  <a:txBody>
                    <a:bodyPr/>
                    <a:lstStyle/>
                    <a:p>
                      <a:pPr algn="ctr" fontAlgn="b"/>
                      <a:r>
                        <a:rPr lang="en-US" sz="1200" b="0" i="0" u="none" strike="noStrike" dirty="0">
                          <a:solidFill>
                            <a:srgbClr val="000000"/>
                          </a:solidFill>
                          <a:effectLst/>
                          <a:latin typeface="Calibri" panose="020F0502020204030204" pitchFamily="34" charset="0"/>
                        </a:rPr>
                        <a:t>1992</a:t>
                      </a:r>
                    </a:p>
                  </a:txBody>
                  <a:tcPr marL="8134" marR="8134" marT="81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200" b="0" i="0" u="none" strike="noStrike">
                          <a:solidFill>
                            <a:srgbClr val="000000"/>
                          </a:solidFill>
                          <a:effectLst/>
                          <a:latin typeface="Calibri" panose="020F0502020204030204" pitchFamily="34" charset="0"/>
                        </a:rPr>
                        <a:t>137.8</a:t>
                      </a:r>
                    </a:p>
                  </a:txBody>
                  <a:tcPr marL="8134" marR="8134" marT="81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762940200"/>
                  </a:ext>
                </a:extLst>
              </a:tr>
              <a:tr h="195521">
                <a:tc>
                  <a:txBody>
                    <a:bodyPr/>
                    <a:lstStyle/>
                    <a:p>
                      <a:pPr algn="ctr" fontAlgn="b"/>
                      <a:r>
                        <a:rPr lang="en-US" sz="1200" b="0" i="0" u="none" strike="noStrike" dirty="0">
                          <a:solidFill>
                            <a:srgbClr val="000000"/>
                          </a:solidFill>
                          <a:effectLst/>
                          <a:latin typeface="Calibri" panose="020F0502020204030204" pitchFamily="34" charset="0"/>
                        </a:rPr>
                        <a:t>1993</a:t>
                      </a:r>
                    </a:p>
                  </a:txBody>
                  <a:tcPr marL="8134" marR="8134" marT="81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142.1</a:t>
                      </a:r>
                    </a:p>
                  </a:txBody>
                  <a:tcPr marL="8134" marR="8134" marT="81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3407142"/>
                  </a:ext>
                </a:extLst>
              </a:tr>
              <a:tr h="195521">
                <a:tc>
                  <a:txBody>
                    <a:bodyPr/>
                    <a:lstStyle/>
                    <a:p>
                      <a:pPr algn="ctr" fontAlgn="b"/>
                      <a:r>
                        <a:rPr lang="en-US" sz="1200" b="0" i="0" u="none" strike="noStrike" dirty="0">
                          <a:solidFill>
                            <a:srgbClr val="000000"/>
                          </a:solidFill>
                          <a:effectLst/>
                          <a:latin typeface="Calibri" panose="020F0502020204030204" pitchFamily="34" charset="0"/>
                        </a:rPr>
                        <a:t>1994</a:t>
                      </a:r>
                    </a:p>
                  </a:txBody>
                  <a:tcPr marL="8134" marR="8134" marT="81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200" b="0" i="0" u="none" strike="noStrike">
                          <a:solidFill>
                            <a:srgbClr val="000000"/>
                          </a:solidFill>
                          <a:effectLst/>
                          <a:latin typeface="Calibri" panose="020F0502020204030204" pitchFamily="34" charset="0"/>
                        </a:rPr>
                        <a:t>144.5</a:t>
                      </a:r>
                    </a:p>
                  </a:txBody>
                  <a:tcPr marL="8134" marR="8134" marT="81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002085534"/>
                  </a:ext>
                </a:extLst>
              </a:tr>
              <a:tr h="195521">
                <a:tc>
                  <a:txBody>
                    <a:bodyPr/>
                    <a:lstStyle/>
                    <a:p>
                      <a:pPr algn="ctr" fontAlgn="b"/>
                      <a:r>
                        <a:rPr lang="en-US" sz="1200" b="0" i="0" u="none" strike="noStrike" dirty="0">
                          <a:solidFill>
                            <a:srgbClr val="000000"/>
                          </a:solidFill>
                          <a:effectLst/>
                          <a:latin typeface="Calibri" panose="020F0502020204030204" pitchFamily="34" charset="0"/>
                        </a:rPr>
                        <a:t>1995</a:t>
                      </a:r>
                    </a:p>
                  </a:txBody>
                  <a:tcPr marL="8134" marR="8134" marT="81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143.2</a:t>
                      </a:r>
                    </a:p>
                  </a:txBody>
                  <a:tcPr marL="8134" marR="8134" marT="81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5633237"/>
                  </a:ext>
                </a:extLst>
              </a:tr>
              <a:tr h="195521">
                <a:tc>
                  <a:txBody>
                    <a:bodyPr/>
                    <a:lstStyle/>
                    <a:p>
                      <a:pPr algn="ctr" fontAlgn="b"/>
                      <a:r>
                        <a:rPr lang="en-US" sz="1200" b="0" i="0" u="none" strike="noStrike" dirty="0">
                          <a:solidFill>
                            <a:srgbClr val="000000"/>
                          </a:solidFill>
                          <a:effectLst/>
                          <a:latin typeface="Calibri" panose="020F0502020204030204" pitchFamily="34" charset="0"/>
                        </a:rPr>
                        <a:t>1996</a:t>
                      </a:r>
                    </a:p>
                  </a:txBody>
                  <a:tcPr marL="8134" marR="8134" marT="81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200" b="0" i="0" u="none" strike="noStrike">
                          <a:solidFill>
                            <a:srgbClr val="000000"/>
                          </a:solidFill>
                          <a:effectLst/>
                          <a:latin typeface="Calibri" panose="020F0502020204030204" pitchFamily="34" charset="0"/>
                        </a:rPr>
                        <a:t>148.9</a:t>
                      </a:r>
                    </a:p>
                  </a:txBody>
                  <a:tcPr marL="8134" marR="8134" marT="81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169179726"/>
                  </a:ext>
                </a:extLst>
              </a:tr>
              <a:tr h="195521">
                <a:tc>
                  <a:txBody>
                    <a:bodyPr/>
                    <a:lstStyle/>
                    <a:p>
                      <a:pPr algn="ctr" fontAlgn="b"/>
                      <a:r>
                        <a:rPr lang="en-US" sz="1200" b="0" i="0" u="none" strike="noStrike" dirty="0">
                          <a:solidFill>
                            <a:srgbClr val="000000"/>
                          </a:solidFill>
                          <a:effectLst/>
                          <a:latin typeface="Calibri" panose="020F0502020204030204" pitchFamily="34" charset="0"/>
                        </a:rPr>
                        <a:t>1997</a:t>
                      </a:r>
                    </a:p>
                  </a:txBody>
                  <a:tcPr marL="8134" marR="8134" marT="81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139.9</a:t>
                      </a:r>
                    </a:p>
                  </a:txBody>
                  <a:tcPr marL="8134" marR="8134" marT="81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5031562"/>
                  </a:ext>
                </a:extLst>
              </a:tr>
              <a:tr h="195521">
                <a:tc>
                  <a:txBody>
                    <a:bodyPr/>
                    <a:lstStyle/>
                    <a:p>
                      <a:pPr algn="ctr" fontAlgn="b"/>
                      <a:r>
                        <a:rPr lang="en-US" sz="1200" b="0" i="0" u="none" strike="noStrike" dirty="0">
                          <a:solidFill>
                            <a:srgbClr val="000000"/>
                          </a:solidFill>
                          <a:effectLst/>
                          <a:latin typeface="Calibri" panose="020F0502020204030204" pitchFamily="34" charset="0"/>
                        </a:rPr>
                        <a:t>1998</a:t>
                      </a:r>
                    </a:p>
                  </a:txBody>
                  <a:tcPr marL="8134" marR="8134" marT="81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200" b="0" i="0" u="none" strike="noStrike">
                          <a:solidFill>
                            <a:srgbClr val="000000"/>
                          </a:solidFill>
                          <a:effectLst/>
                          <a:latin typeface="Calibri" panose="020F0502020204030204" pitchFamily="34" charset="0"/>
                        </a:rPr>
                        <a:t>136.5</a:t>
                      </a:r>
                    </a:p>
                  </a:txBody>
                  <a:tcPr marL="8134" marR="8134" marT="81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067631551"/>
                  </a:ext>
                </a:extLst>
              </a:tr>
              <a:tr h="195521">
                <a:tc>
                  <a:txBody>
                    <a:bodyPr/>
                    <a:lstStyle/>
                    <a:p>
                      <a:pPr algn="ctr" fontAlgn="b"/>
                      <a:r>
                        <a:rPr lang="en-US" sz="1200" b="0" i="0" u="none" strike="noStrike" dirty="0">
                          <a:solidFill>
                            <a:srgbClr val="000000"/>
                          </a:solidFill>
                          <a:effectLst/>
                          <a:latin typeface="Calibri" panose="020F0502020204030204" pitchFamily="34" charset="0"/>
                        </a:rPr>
                        <a:t>1999</a:t>
                      </a:r>
                    </a:p>
                  </a:txBody>
                  <a:tcPr marL="8134" marR="8134" marT="81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138.2</a:t>
                      </a:r>
                    </a:p>
                  </a:txBody>
                  <a:tcPr marL="8134" marR="8134" marT="81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2231391"/>
                  </a:ext>
                </a:extLst>
              </a:tr>
              <a:tr h="195521">
                <a:tc>
                  <a:txBody>
                    <a:bodyPr/>
                    <a:lstStyle/>
                    <a:p>
                      <a:pPr algn="ctr" fontAlgn="b"/>
                      <a:r>
                        <a:rPr lang="en-US" sz="1200" b="0" i="0" u="none" strike="noStrike" dirty="0">
                          <a:solidFill>
                            <a:srgbClr val="000000"/>
                          </a:solidFill>
                          <a:effectLst/>
                          <a:latin typeface="Calibri" panose="020F0502020204030204" pitchFamily="34" charset="0"/>
                        </a:rPr>
                        <a:t>2000</a:t>
                      </a:r>
                    </a:p>
                  </a:txBody>
                  <a:tcPr marL="8134" marR="8134" marT="81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200" b="0" i="0" u="none" strike="noStrike">
                          <a:solidFill>
                            <a:srgbClr val="000000"/>
                          </a:solidFill>
                          <a:effectLst/>
                          <a:latin typeface="Calibri" panose="020F0502020204030204" pitchFamily="34" charset="0"/>
                        </a:rPr>
                        <a:t>135.5</a:t>
                      </a:r>
                    </a:p>
                  </a:txBody>
                  <a:tcPr marL="8134" marR="8134" marT="81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168064789"/>
                  </a:ext>
                </a:extLst>
              </a:tr>
              <a:tr h="195521">
                <a:tc>
                  <a:txBody>
                    <a:bodyPr/>
                    <a:lstStyle/>
                    <a:p>
                      <a:pPr algn="ctr" fontAlgn="b"/>
                      <a:r>
                        <a:rPr lang="en-US" sz="1200" b="0" i="0" u="none" strike="noStrike" dirty="0">
                          <a:solidFill>
                            <a:srgbClr val="000000"/>
                          </a:solidFill>
                          <a:effectLst/>
                          <a:latin typeface="Calibri" panose="020F0502020204030204" pitchFamily="34" charset="0"/>
                        </a:rPr>
                        <a:t>2001</a:t>
                      </a:r>
                    </a:p>
                  </a:txBody>
                  <a:tcPr marL="8134" marR="8134" marT="81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137.4</a:t>
                      </a:r>
                    </a:p>
                  </a:txBody>
                  <a:tcPr marL="8134" marR="8134" marT="81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823941"/>
                  </a:ext>
                </a:extLst>
              </a:tr>
              <a:tr h="195521">
                <a:tc>
                  <a:txBody>
                    <a:bodyPr/>
                    <a:lstStyle/>
                    <a:p>
                      <a:pPr algn="ctr" fontAlgn="b"/>
                      <a:r>
                        <a:rPr lang="en-US" sz="1200" b="0" i="0" u="none" strike="noStrike" dirty="0">
                          <a:solidFill>
                            <a:srgbClr val="000000"/>
                          </a:solidFill>
                          <a:effectLst/>
                          <a:latin typeface="Calibri" panose="020F0502020204030204" pitchFamily="34" charset="0"/>
                        </a:rPr>
                        <a:t>2002</a:t>
                      </a:r>
                    </a:p>
                  </a:txBody>
                  <a:tcPr marL="8134" marR="8134" marT="81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200" b="0" i="0" u="none" strike="noStrike">
                          <a:solidFill>
                            <a:srgbClr val="000000"/>
                          </a:solidFill>
                          <a:effectLst/>
                          <a:latin typeface="Calibri" panose="020F0502020204030204" pitchFamily="34" charset="0"/>
                        </a:rPr>
                        <a:t>150.4</a:t>
                      </a:r>
                    </a:p>
                  </a:txBody>
                  <a:tcPr marL="8134" marR="8134" marT="81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4782566"/>
                  </a:ext>
                </a:extLst>
              </a:tr>
              <a:tr h="195521">
                <a:tc>
                  <a:txBody>
                    <a:bodyPr/>
                    <a:lstStyle/>
                    <a:p>
                      <a:pPr algn="ctr" fontAlgn="b"/>
                      <a:r>
                        <a:rPr lang="en-US" sz="1200" b="0" i="0" u="none" strike="noStrike" dirty="0">
                          <a:solidFill>
                            <a:srgbClr val="000000"/>
                          </a:solidFill>
                          <a:effectLst/>
                          <a:latin typeface="Calibri" panose="020F0502020204030204" pitchFamily="34" charset="0"/>
                        </a:rPr>
                        <a:t>2003</a:t>
                      </a:r>
                    </a:p>
                  </a:txBody>
                  <a:tcPr marL="8134" marR="8134" marT="81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150.9</a:t>
                      </a:r>
                    </a:p>
                  </a:txBody>
                  <a:tcPr marL="8134" marR="8134" marT="81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667738"/>
                  </a:ext>
                </a:extLst>
              </a:tr>
              <a:tr h="195521">
                <a:tc>
                  <a:txBody>
                    <a:bodyPr/>
                    <a:lstStyle/>
                    <a:p>
                      <a:pPr algn="ctr" fontAlgn="b"/>
                      <a:r>
                        <a:rPr lang="en-US" sz="1200" b="0" i="0" u="none" strike="noStrike" dirty="0">
                          <a:solidFill>
                            <a:srgbClr val="000000"/>
                          </a:solidFill>
                          <a:effectLst/>
                          <a:latin typeface="Calibri" panose="020F0502020204030204" pitchFamily="34" charset="0"/>
                        </a:rPr>
                        <a:t>2004</a:t>
                      </a:r>
                    </a:p>
                  </a:txBody>
                  <a:tcPr marL="8134" marR="8134" marT="81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200" b="0" i="0" u="none" strike="noStrike">
                          <a:solidFill>
                            <a:srgbClr val="000000"/>
                          </a:solidFill>
                          <a:effectLst/>
                          <a:latin typeface="Calibri" panose="020F0502020204030204" pitchFamily="34" charset="0"/>
                        </a:rPr>
                        <a:t>149.3</a:t>
                      </a:r>
                    </a:p>
                  </a:txBody>
                  <a:tcPr marL="8134" marR="8134" marT="81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44214619"/>
                  </a:ext>
                </a:extLst>
              </a:tr>
              <a:tr h="195521">
                <a:tc>
                  <a:txBody>
                    <a:bodyPr/>
                    <a:lstStyle/>
                    <a:p>
                      <a:pPr algn="ctr" fontAlgn="b"/>
                      <a:r>
                        <a:rPr lang="en-US" sz="1200" b="0" i="0" u="none" strike="noStrike" dirty="0">
                          <a:solidFill>
                            <a:srgbClr val="000000"/>
                          </a:solidFill>
                          <a:effectLst/>
                          <a:latin typeface="Calibri" panose="020F0502020204030204" pitchFamily="34" charset="0"/>
                        </a:rPr>
                        <a:t>2005</a:t>
                      </a:r>
                    </a:p>
                  </a:txBody>
                  <a:tcPr marL="8134" marR="8134" marT="81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152.3</a:t>
                      </a:r>
                    </a:p>
                  </a:txBody>
                  <a:tcPr marL="8134" marR="8134" marT="81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9054877"/>
                  </a:ext>
                </a:extLst>
              </a:tr>
              <a:tr h="195521">
                <a:tc>
                  <a:txBody>
                    <a:bodyPr/>
                    <a:lstStyle/>
                    <a:p>
                      <a:pPr algn="ctr" fontAlgn="b"/>
                      <a:r>
                        <a:rPr lang="en-US" sz="1200" b="0" i="0" u="none" strike="noStrike" dirty="0">
                          <a:solidFill>
                            <a:srgbClr val="000000"/>
                          </a:solidFill>
                          <a:effectLst/>
                          <a:latin typeface="Calibri" panose="020F0502020204030204" pitchFamily="34" charset="0"/>
                        </a:rPr>
                        <a:t>2006</a:t>
                      </a:r>
                    </a:p>
                  </a:txBody>
                  <a:tcPr marL="8134" marR="8134" marT="81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200" b="0" i="0" u="none" strike="noStrike">
                          <a:solidFill>
                            <a:srgbClr val="000000"/>
                          </a:solidFill>
                          <a:effectLst/>
                          <a:latin typeface="Calibri" panose="020F0502020204030204" pitchFamily="34" charset="0"/>
                        </a:rPr>
                        <a:t>180.1</a:t>
                      </a:r>
                    </a:p>
                  </a:txBody>
                  <a:tcPr marL="8134" marR="8134" marT="81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582682348"/>
                  </a:ext>
                </a:extLst>
              </a:tr>
              <a:tr h="195521">
                <a:tc>
                  <a:txBody>
                    <a:bodyPr/>
                    <a:lstStyle/>
                    <a:p>
                      <a:pPr algn="ctr" fontAlgn="b"/>
                      <a:r>
                        <a:rPr lang="en-US" sz="1200" b="0" i="0" u="none" strike="noStrike" dirty="0">
                          <a:solidFill>
                            <a:srgbClr val="000000"/>
                          </a:solidFill>
                          <a:effectLst/>
                          <a:latin typeface="Calibri" panose="020F0502020204030204" pitchFamily="34" charset="0"/>
                        </a:rPr>
                        <a:t>2007</a:t>
                      </a:r>
                    </a:p>
                  </a:txBody>
                  <a:tcPr marL="8134" marR="8134" marT="81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183.2</a:t>
                      </a:r>
                    </a:p>
                  </a:txBody>
                  <a:tcPr marL="8134" marR="8134" marT="81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3234976"/>
                  </a:ext>
                </a:extLst>
              </a:tr>
              <a:tr h="195521">
                <a:tc>
                  <a:txBody>
                    <a:bodyPr/>
                    <a:lstStyle/>
                    <a:p>
                      <a:pPr algn="ctr" fontAlgn="b"/>
                      <a:r>
                        <a:rPr lang="en-US" sz="1200" b="0" i="0" u="none" strike="noStrike" dirty="0">
                          <a:solidFill>
                            <a:srgbClr val="000000"/>
                          </a:solidFill>
                          <a:effectLst/>
                          <a:latin typeface="Calibri" panose="020F0502020204030204" pitchFamily="34" charset="0"/>
                        </a:rPr>
                        <a:t>2008</a:t>
                      </a:r>
                    </a:p>
                  </a:txBody>
                  <a:tcPr marL="8134" marR="8134" marT="81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200" b="0" i="0" u="none" strike="noStrike">
                          <a:solidFill>
                            <a:srgbClr val="000000"/>
                          </a:solidFill>
                          <a:effectLst/>
                          <a:latin typeface="Calibri" panose="020F0502020204030204" pitchFamily="34" charset="0"/>
                        </a:rPr>
                        <a:t>192.5</a:t>
                      </a:r>
                    </a:p>
                  </a:txBody>
                  <a:tcPr marL="8134" marR="8134" marT="81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005661735"/>
                  </a:ext>
                </a:extLst>
              </a:tr>
              <a:tr h="195521">
                <a:tc>
                  <a:txBody>
                    <a:bodyPr/>
                    <a:lstStyle/>
                    <a:p>
                      <a:pPr algn="ctr" fontAlgn="b"/>
                      <a:r>
                        <a:rPr lang="en-US" sz="1200" b="0" i="0" u="none" strike="noStrike" dirty="0">
                          <a:solidFill>
                            <a:srgbClr val="000000"/>
                          </a:solidFill>
                          <a:effectLst/>
                          <a:latin typeface="Calibri" panose="020F0502020204030204" pitchFamily="34" charset="0"/>
                        </a:rPr>
                        <a:t>2009</a:t>
                      </a:r>
                    </a:p>
                  </a:txBody>
                  <a:tcPr marL="8134" marR="8134" marT="81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185.2</a:t>
                      </a:r>
                    </a:p>
                  </a:txBody>
                  <a:tcPr marL="8134" marR="8134" marT="81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2836250"/>
                  </a:ext>
                </a:extLst>
              </a:tr>
            </a:tbl>
          </a:graphicData>
        </a:graphic>
      </p:graphicFrame>
    </p:spTree>
    <p:extLst>
      <p:ext uri="{BB962C8B-B14F-4D97-AF65-F5344CB8AC3E}">
        <p14:creationId xmlns:p14="http://schemas.microsoft.com/office/powerpoint/2010/main" val="19871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AECF3-0C96-BB4B-A3D2-0E2406D1968B}"/>
              </a:ext>
            </a:extLst>
          </p:cNvPr>
          <p:cNvSpPr>
            <a:spLocks noGrp="1"/>
          </p:cNvSpPr>
          <p:nvPr>
            <p:ph type="title"/>
          </p:nvPr>
        </p:nvSpPr>
        <p:spPr/>
        <p:txBody>
          <a:bodyPr/>
          <a:lstStyle/>
          <a:p>
            <a:r>
              <a:rPr lang="en-US" dirty="0"/>
              <a:t>Font Size</a:t>
            </a:r>
          </a:p>
        </p:txBody>
      </p:sp>
      <p:sp>
        <p:nvSpPr>
          <p:cNvPr id="3" name="Content Placeholder 2">
            <a:extLst>
              <a:ext uri="{FF2B5EF4-FFF2-40B4-BE49-F238E27FC236}">
                <a16:creationId xmlns:a16="http://schemas.microsoft.com/office/drawing/2014/main" id="{DFF9D76C-E04B-F247-9917-A73B122358F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643923F-8F03-F64A-BA10-FA54F3B8EA3D}"/>
              </a:ext>
            </a:extLst>
          </p:cNvPr>
          <p:cNvPicPr>
            <a:picLocks noChangeAspect="1"/>
          </p:cNvPicPr>
          <p:nvPr/>
        </p:nvPicPr>
        <p:blipFill>
          <a:blip r:embed="rId3"/>
          <a:stretch>
            <a:fillRect/>
          </a:stretch>
        </p:blipFill>
        <p:spPr>
          <a:xfrm>
            <a:off x="2991570" y="3098275"/>
            <a:ext cx="3593910" cy="1828800"/>
          </a:xfrm>
          <a:prstGeom prst="rect">
            <a:avLst/>
          </a:prstGeom>
        </p:spPr>
      </p:pic>
      <p:pic>
        <p:nvPicPr>
          <p:cNvPr id="5" name="Picture 4">
            <a:extLst>
              <a:ext uri="{FF2B5EF4-FFF2-40B4-BE49-F238E27FC236}">
                <a16:creationId xmlns:a16="http://schemas.microsoft.com/office/drawing/2014/main" id="{F0BFF3A1-D574-CC4B-92E7-3481A84339D7}"/>
              </a:ext>
            </a:extLst>
          </p:cNvPr>
          <p:cNvPicPr>
            <a:picLocks noChangeAspect="1"/>
          </p:cNvPicPr>
          <p:nvPr/>
        </p:nvPicPr>
        <p:blipFill>
          <a:blip r:embed="rId4"/>
          <a:stretch>
            <a:fillRect/>
          </a:stretch>
        </p:blipFill>
        <p:spPr>
          <a:xfrm>
            <a:off x="5245288" y="1304800"/>
            <a:ext cx="3593910" cy="1828800"/>
          </a:xfrm>
          <a:prstGeom prst="rect">
            <a:avLst/>
          </a:prstGeom>
        </p:spPr>
      </p:pic>
      <p:pic>
        <p:nvPicPr>
          <p:cNvPr id="6" name="Picture 5">
            <a:extLst>
              <a:ext uri="{FF2B5EF4-FFF2-40B4-BE49-F238E27FC236}">
                <a16:creationId xmlns:a16="http://schemas.microsoft.com/office/drawing/2014/main" id="{3C88A838-CACD-3944-BE14-8A813D613E02}"/>
              </a:ext>
            </a:extLst>
          </p:cNvPr>
          <p:cNvPicPr>
            <a:picLocks noChangeAspect="1"/>
          </p:cNvPicPr>
          <p:nvPr/>
        </p:nvPicPr>
        <p:blipFill>
          <a:blip r:embed="rId5"/>
          <a:stretch>
            <a:fillRect/>
          </a:stretch>
        </p:blipFill>
        <p:spPr>
          <a:xfrm>
            <a:off x="311700" y="1308598"/>
            <a:ext cx="3639403" cy="1828800"/>
          </a:xfrm>
          <a:prstGeom prst="rect">
            <a:avLst/>
          </a:prstGeom>
        </p:spPr>
      </p:pic>
      <p:sp>
        <p:nvSpPr>
          <p:cNvPr id="7" name="Rectangle 6">
            <a:extLst>
              <a:ext uri="{FF2B5EF4-FFF2-40B4-BE49-F238E27FC236}">
                <a16:creationId xmlns:a16="http://schemas.microsoft.com/office/drawing/2014/main" id="{E0DE930E-6532-4B43-A2A9-ED18F1E07900}"/>
              </a:ext>
            </a:extLst>
          </p:cNvPr>
          <p:cNvSpPr/>
          <p:nvPr/>
        </p:nvSpPr>
        <p:spPr>
          <a:xfrm>
            <a:off x="311700" y="1304799"/>
            <a:ext cx="8527498" cy="3710953"/>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12121"/>
                </a:solidFill>
                <a:effectLst/>
                <a:uLnTx/>
                <a:uFillTx/>
                <a:latin typeface="Arial"/>
                <a:ea typeface="+mn-ea"/>
                <a:cs typeface="+mn-cs"/>
                <a:sym typeface="Arial"/>
              </a:rPr>
              <a:t>Just like Goldilocks!</a:t>
            </a:r>
          </a:p>
        </p:txBody>
      </p:sp>
    </p:spTree>
    <p:extLst>
      <p:ext uri="{BB962C8B-B14F-4D97-AF65-F5344CB8AC3E}">
        <p14:creationId xmlns:p14="http://schemas.microsoft.com/office/powerpoint/2010/main" val="371647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17C87E-E373-1F46-883E-4902159436F5}"/>
              </a:ext>
            </a:extLst>
          </p:cNvPr>
          <p:cNvSpPr>
            <a:spLocks noGrp="1"/>
          </p:cNvSpPr>
          <p:nvPr>
            <p:ph type="ctrTitle"/>
          </p:nvPr>
        </p:nvSpPr>
        <p:spPr/>
        <p:txBody>
          <a:bodyPr/>
          <a:lstStyle/>
          <a:p>
            <a:r>
              <a:rPr lang="en-US" dirty="0"/>
              <a:t>COLOR</a:t>
            </a:r>
          </a:p>
        </p:txBody>
      </p:sp>
      <p:sp>
        <p:nvSpPr>
          <p:cNvPr id="5" name="Subtitle 4">
            <a:extLst>
              <a:ext uri="{FF2B5EF4-FFF2-40B4-BE49-F238E27FC236}">
                <a16:creationId xmlns:a16="http://schemas.microsoft.com/office/drawing/2014/main" id="{E8D2BC86-C941-574B-A017-BECD4784859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49246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pic>
        <p:nvPicPr>
          <p:cNvPr id="3" name="Picture 2">
            <a:extLst>
              <a:ext uri="{FF2B5EF4-FFF2-40B4-BE49-F238E27FC236}">
                <a16:creationId xmlns:a16="http://schemas.microsoft.com/office/drawing/2014/main" id="{BF494040-5A05-4928-A323-52622CBE4D98}"/>
              </a:ext>
            </a:extLst>
          </p:cNvPr>
          <p:cNvPicPr>
            <a:picLocks noChangeAspect="1"/>
          </p:cNvPicPr>
          <p:nvPr/>
        </p:nvPicPr>
        <p:blipFill>
          <a:blip r:embed="rId3"/>
          <a:stretch>
            <a:fillRect/>
          </a:stretch>
        </p:blipFill>
        <p:spPr>
          <a:xfrm>
            <a:off x="4451588" y="1023630"/>
            <a:ext cx="4404360" cy="929640"/>
          </a:xfrm>
          <a:prstGeom prst="rect">
            <a:avLst/>
          </a:prstGeom>
        </p:spPr>
      </p:pic>
      <p:pic>
        <p:nvPicPr>
          <p:cNvPr id="6" name="Picture 5">
            <a:extLst>
              <a:ext uri="{FF2B5EF4-FFF2-40B4-BE49-F238E27FC236}">
                <a16:creationId xmlns:a16="http://schemas.microsoft.com/office/drawing/2014/main" id="{82D9DCD7-DA61-4A66-A91A-786C93606BC9}"/>
              </a:ext>
            </a:extLst>
          </p:cNvPr>
          <p:cNvPicPr>
            <a:picLocks noChangeAspect="1"/>
          </p:cNvPicPr>
          <p:nvPr/>
        </p:nvPicPr>
        <p:blipFill>
          <a:blip r:embed="rId4"/>
          <a:stretch>
            <a:fillRect/>
          </a:stretch>
        </p:blipFill>
        <p:spPr>
          <a:xfrm>
            <a:off x="4472528" y="3262361"/>
            <a:ext cx="4411980" cy="922020"/>
          </a:xfrm>
          <a:prstGeom prst="rect">
            <a:avLst/>
          </a:prstGeom>
        </p:spPr>
      </p:pic>
      <p:pic>
        <p:nvPicPr>
          <p:cNvPr id="2" name="Picture 1">
            <a:extLst>
              <a:ext uri="{FF2B5EF4-FFF2-40B4-BE49-F238E27FC236}">
                <a16:creationId xmlns:a16="http://schemas.microsoft.com/office/drawing/2014/main" id="{EAD02262-579E-4779-AA96-1AD76F5D9BCA}"/>
              </a:ext>
            </a:extLst>
          </p:cNvPr>
          <p:cNvPicPr>
            <a:picLocks noChangeAspect="1"/>
          </p:cNvPicPr>
          <p:nvPr/>
        </p:nvPicPr>
        <p:blipFill>
          <a:blip r:embed="rId5"/>
          <a:stretch>
            <a:fillRect/>
          </a:stretch>
        </p:blipFill>
        <p:spPr>
          <a:xfrm>
            <a:off x="4451588" y="2189439"/>
            <a:ext cx="4404360" cy="876300"/>
          </a:xfrm>
          <a:prstGeom prst="rect">
            <a:avLst/>
          </a:prstGeom>
        </p:spPr>
      </p:pic>
      <p:sp>
        <p:nvSpPr>
          <p:cNvPr id="5" name="Title 4">
            <a:extLst>
              <a:ext uri="{FF2B5EF4-FFF2-40B4-BE49-F238E27FC236}">
                <a16:creationId xmlns:a16="http://schemas.microsoft.com/office/drawing/2014/main" id="{FBD11E8A-D19F-F148-9524-C80C32ECD226}"/>
              </a:ext>
            </a:extLst>
          </p:cNvPr>
          <p:cNvSpPr>
            <a:spLocks noGrp="1"/>
          </p:cNvSpPr>
          <p:nvPr>
            <p:ph type="title"/>
          </p:nvPr>
        </p:nvSpPr>
        <p:spPr/>
        <p:txBody>
          <a:bodyPr/>
          <a:lstStyle/>
          <a:p>
            <a:r>
              <a:rPr lang="en-US" dirty="0"/>
              <a:t>Color Palette</a:t>
            </a:r>
          </a:p>
        </p:txBody>
      </p:sp>
      <p:sp>
        <p:nvSpPr>
          <p:cNvPr id="12" name="Content Placeholder 11">
            <a:extLst>
              <a:ext uri="{FF2B5EF4-FFF2-40B4-BE49-F238E27FC236}">
                <a16:creationId xmlns:a16="http://schemas.microsoft.com/office/drawing/2014/main" id="{EDB92962-018A-6141-BEE2-2E8578B960FC}"/>
              </a:ext>
            </a:extLst>
          </p:cNvPr>
          <p:cNvSpPr>
            <a:spLocks noGrp="1"/>
          </p:cNvSpPr>
          <p:nvPr>
            <p:ph idx="1"/>
          </p:nvPr>
        </p:nvSpPr>
        <p:spPr/>
        <p:txBody>
          <a:bodyPr>
            <a:normAutofit/>
          </a:bodyPr>
          <a:lstStyle/>
          <a:p>
            <a:r>
              <a:rPr lang="en-US" dirty="0"/>
              <a:t>Max 5 colors</a:t>
            </a:r>
          </a:p>
          <a:p>
            <a:pPr marL="0" indent="0">
              <a:buNone/>
            </a:pPr>
            <a:endParaRPr lang="en-US" dirty="0"/>
          </a:p>
          <a:p>
            <a:pPr marL="0" indent="0">
              <a:buNone/>
            </a:pPr>
            <a:endParaRPr lang="en-US" dirty="0">
              <a:solidFill>
                <a:srgbClr val="3A9ED9"/>
              </a:solidFill>
            </a:endParaRPr>
          </a:p>
          <a:p>
            <a:pPr marL="0" indent="0">
              <a:buNone/>
            </a:pPr>
            <a:endParaRPr lang="en-US" sz="1050" dirty="0">
              <a:solidFill>
                <a:srgbClr val="3A9ED9"/>
              </a:solidFill>
              <a:hlinkClick r:id="rId6">
                <a:extLst>
                  <a:ext uri="{A12FA001-AC4F-418D-AE19-62706E023703}">
                    <ahyp:hlinkClr xmlns:ahyp="http://schemas.microsoft.com/office/drawing/2018/hyperlinkcolor" val="tx"/>
                  </a:ext>
                </a:extLst>
              </a:hlinkClick>
            </a:endParaRPr>
          </a:p>
          <a:p>
            <a:pPr marL="0" indent="0">
              <a:buNone/>
            </a:pPr>
            <a:endParaRPr lang="en-US" sz="1050" dirty="0">
              <a:solidFill>
                <a:srgbClr val="3A9ED9"/>
              </a:solidFill>
              <a:hlinkClick r:id="rId6">
                <a:extLst>
                  <a:ext uri="{A12FA001-AC4F-418D-AE19-62706E023703}">
                    <ahyp:hlinkClr xmlns:ahyp="http://schemas.microsoft.com/office/drawing/2018/hyperlinkcolor" val="tx"/>
                  </a:ext>
                </a:extLst>
              </a:hlinkClick>
            </a:endParaRPr>
          </a:p>
          <a:p>
            <a:pPr marL="0" indent="0">
              <a:buNone/>
            </a:pPr>
            <a:endParaRPr lang="en-US" sz="1050" dirty="0">
              <a:solidFill>
                <a:srgbClr val="3A9ED9"/>
              </a:solidFill>
              <a:hlinkClick r:id="rId6">
                <a:extLst>
                  <a:ext uri="{A12FA001-AC4F-418D-AE19-62706E023703}">
                    <ahyp:hlinkClr xmlns:ahyp="http://schemas.microsoft.com/office/drawing/2018/hyperlinkcolor" val="tx"/>
                  </a:ext>
                </a:extLst>
              </a:hlinkClick>
            </a:endParaRPr>
          </a:p>
          <a:p>
            <a:pPr marL="0" indent="0">
              <a:buNone/>
            </a:pPr>
            <a:r>
              <a:rPr lang="en-US" sz="1050" dirty="0">
                <a:solidFill>
                  <a:srgbClr val="3A9ED9"/>
                </a:solidFill>
                <a:hlinkClick r:id="rId6">
                  <a:extLst>
                    <a:ext uri="{A12FA001-AC4F-418D-AE19-62706E023703}">
                      <ahyp:hlinkClr xmlns:ahyp="http://schemas.microsoft.com/office/drawing/2018/hyperlinkcolor" val="tx"/>
                    </a:ext>
                  </a:extLst>
                </a:hlinkClick>
              </a:rPr>
              <a:t>http://tools.medialab.sciences-po.fr/iwanthue/</a:t>
            </a:r>
            <a:endParaRPr lang="en-US" sz="1050" dirty="0">
              <a:solidFill>
                <a:srgbClr val="3A9ED9"/>
              </a:solidFill>
            </a:endParaRPr>
          </a:p>
          <a:p>
            <a:pPr marL="0" indent="0">
              <a:buNone/>
            </a:pPr>
            <a:r>
              <a:rPr lang="en-US" sz="1050" dirty="0">
                <a:solidFill>
                  <a:srgbClr val="3A9ED9"/>
                </a:solidFill>
                <a:hlinkClick r:id="rId7">
                  <a:extLst>
                    <a:ext uri="{A12FA001-AC4F-418D-AE19-62706E023703}">
                      <ahyp:hlinkClr xmlns:ahyp="http://schemas.microsoft.com/office/drawing/2018/hyperlinkcolor" val="tx"/>
                    </a:ext>
                  </a:extLst>
                </a:hlinkClick>
              </a:rPr>
              <a:t>http://colorbrewer2.org/#type=sequential&amp;scheme=BuGn&amp;n=3</a:t>
            </a:r>
            <a:endParaRPr lang="en-US" sz="1050" dirty="0">
              <a:solidFill>
                <a:srgbClr val="3A9ED9"/>
              </a:solidFill>
            </a:endParaRPr>
          </a:p>
          <a:p>
            <a:pPr marL="0" indent="0">
              <a:buNone/>
            </a:pPr>
            <a:r>
              <a:rPr lang="en-US" sz="1050" dirty="0">
                <a:solidFill>
                  <a:srgbClr val="3A9ED9"/>
                </a:solidFill>
                <a:hlinkClick r:id="rId8">
                  <a:extLst>
                    <a:ext uri="{A12FA001-AC4F-418D-AE19-62706E023703}">
                      <ahyp:hlinkClr xmlns:ahyp="http://schemas.microsoft.com/office/drawing/2018/hyperlinkcolor" val="tx"/>
                    </a:ext>
                  </a:extLst>
                </a:hlinkClick>
              </a:rPr>
              <a:t>http://www.color-hex.com/color-palettes/</a:t>
            </a:r>
            <a:endParaRPr lang="en-US" sz="1050" dirty="0">
              <a:solidFill>
                <a:srgbClr val="3A9ED9"/>
              </a:solidFill>
            </a:endParaRPr>
          </a:p>
          <a:p>
            <a:pPr marL="0" indent="0">
              <a:buNone/>
            </a:pPr>
            <a:r>
              <a:rPr lang="en-US" sz="1050" dirty="0">
                <a:solidFill>
                  <a:srgbClr val="3A9ED9"/>
                </a:solidFill>
                <a:hlinkClick r:id="rId9">
                  <a:extLst>
                    <a:ext uri="{A12FA001-AC4F-418D-AE19-62706E023703}">
                      <ahyp:hlinkClr xmlns:ahyp="http://schemas.microsoft.com/office/drawing/2018/hyperlinkcolor" val="tx"/>
                    </a:ext>
                  </a:extLst>
                </a:hlinkClick>
              </a:rPr>
              <a:t>https://coolors.co/</a:t>
            </a:r>
            <a:endParaRPr lang="en-US" sz="1050" dirty="0">
              <a:solidFill>
                <a:srgbClr val="3A9ED9"/>
              </a:solidFill>
            </a:endParaRPr>
          </a:p>
          <a:p>
            <a:pPr marL="0" indent="0">
              <a:buNone/>
            </a:pPr>
            <a:r>
              <a:rPr lang="en-US" sz="1050" dirty="0">
                <a:solidFill>
                  <a:srgbClr val="3A9ED9"/>
                </a:solidFill>
                <a:hlinkClick r:id="rId10">
                  <a:extLst>
                    <a:ext uri="{A12FA001-AC4F-418D-AE19-62706E023703}">
                      <ahyp:hlinkClr xmlns:ahyp="http://schemas.microsoft.com/office/drawing/2018/hyperlinkcolor" val="tx"/>
                    </a:ext>
                  </a:extLst>
                </a:hlinkClick>
              </a:rPr>
              <a:t>https://www.canva.com/color-palette</a:t>
            </a:r>
            <a:r>
              <a:rPr lang="en-US" sz="1200" dirty="0">
                <a:solidFill>
                  <a:srgbClr val="3A9ED9"/>
                </a:solidFill>
                <a:hlinkClick r:id="rId10">
                  <a:extLst>
                    <a:ext uri="{A12FA001-AC4F-418D-AE19-62706E023703}">
                      <ahyp:hlinkClr xmlns:ahyp="http://schemas.microsoft.com/office/drawing/2018/hyperlinkcolor" val="tx"/>
                    </a:ext>
                  </a:extLst>
                </a:hlinkClick>
              </a:rPr>
              <a:t>/</a:t>
            </a:r>
            <a:endParaRPr lang="en-US" sz="1200" dirty="0"/>
          </a:p>
        </p:txBody>
      </p:sp>
    </p:spTree>
    <p:extLst>
      <p:ext uri="{BB962C8B-B14F-4D97-AF65-F5344CB8AC3E}">
        <p14:creationId xmlns:p14="http://schemas.microsoft.com/office/powerpoint/2010/main" val="199244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grpSp>
        <p:nvGrpSpPr>
          <p:cNvPr id="5" name="Group 4">
            <a:extLst>
              <a:ext uri="{FF2B5EF4-FFF2-40B4-BE49-F238E27FC236}">
                <a16:creationId xmlns:a16="http://schemas.microsoft.com/office/drawing/2014/main" id="{9CC5ED53-8850-4B15-ADA3-05ACAC721FBD}"/>
              </a:ext>
            </a:extLst>
          </p:cNvPr>
          <p:cNvGrpSpPr/>
          <p:nvPr/>
        </p:nvGrpSpPr>
        <p:grpSpPr>
          <a:xfrm>
            <a:off x="2286000" y="1123950"/>
            <a:ext cx="2312759" cy="457200"/>
            <a:chOff x="3071485" y="1394826"/>
            <a:chExt cx="2312759" cy="457200"/>
          </a:xfrm>
        </p:grpSpPr>
        <p:sp>
          <p:nvSpPr>
            <p:cNvPr id="4" name="Rectangle 3">
              <a:extLst>
                <a:ext uri="{FF2B5EF4-FFF2-40B4-BE49-F238E27FC236}">
                  <a16:creationId xmlns:a16="http://schemas.microsoft.com/office/drawing/2014/main" id="{ACA131CF-2237-4087-90CC-993837B6DD4F}"/>
                </a:ext>
              </a:extLst>
            </p:cNvPr>
            <p:cNvSpPr/>
            <p:nvPr/>
          </p:nvSpPr>
          <p:spPr>
            <a:xfrm>
              <a:off x="3071485" y="1394826"/>
              <a:ext cx="457200" cy="457200"/>
            </a:xfrm>
            <a:prstGeom prst="rect">
              <a:avLst/>
            </a:prstGeom>
            <a:solidFill>
              <a:srgbClr val="D5ED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13" name="Rectangle 12">
              <a:extLst>
                <a:ext uri="{FF2B5EF4-FFF2-40B4-BE49-F238E27FC236}">
                  <a16:creationId xmlns:a16="http://schemas.microsoft.com/office/drawing/2014/main" id="{BFBF6611-8A0C-4F6A-9672-19F5F6304A28}"/>
                </a:ext>
              </a:extLst>
            </p:cNvPr>
            <p:cNvSpPr/>
            <p:nvPr/>
          </p:nvSpPr>
          <p:spPr>
            <a:xfrm>
              <a:off x="3537993" y="1394826"/>
              <a:ext cx="457200" cy="457200"/>
            </a:xfrm>
            <a:prstGeom prst="rect">
              <a:avLst/>
            </a:prstGeom>
            <a:solidFill>
              <a:srgbClr val="97D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15" name="Rectangle 14">
              <a:extLst>
                <a:ext uri="{FF2B5EF4-FFF2-40B4-BE49-F238E27FC236}">
                  <a16:creationId xmlns:a16="http://schemas.microsoft.com/office/drawing/2014/main" id="{7A3E7027-A17B-4F48-8AB0-0E8EFD2AAF42}"/>
                </a:ext>
              </a:extLst>
            </p:cNvPr>
            <p:cNvSpPr/>
            <p:nvPr/>
          </p:nvSpPr>
          <p:spPr>
            <a:xfrm>
              <a:off x="3995193" y="1394826"/>
              <a:ext cx="457200" cy="457200"/>
            </a:xfrm>
            <a:prstGeom prst="rect">
              <a:avLst/>
            </a:prstGeom>
            <a:solidFill>
              <a:srgbClr val="33A8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16" name="Rectangle 15">
              <a:extLst>
                <a:ext uri="{FF2B5EF4-FFF2-40B4-BE49-F238E27FC236}">
                  <a16:creationId xmlns:a16="http://schemas.microsoft.com/office/drawing/2014/main" id="{FC97FACD-D550-42CB-ADA8-7EE3D21AEAC4}"/>
                </a:ext>
              </a:extLst>
            </p:cNvPr>
            <p:cNvSpPr/>
            <p:nvPr/>
          </p:nvSpPr>
          <p:spPr>
            <a:xfrm>
              <a:off x="4461701" y="1394826"/>
              <a:ext cx="457200" cy="457200"/>
            </a:xfrm>
            <a:prstGeom prst="rect">
              <a:avLst/>
            </a:prstGeom>
            <a:solidFill>
              <a:srgbClr val="008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17" name="Rectangle 16">
              <a:extLst>
                <a:ext uri="{FF2B5EF4-FFF2-40B4-BE49-F238E27FC236}">
                  <a16:creationId xmlns:a16="http://schemas.microsoft.com/office/drawing/2014/main" id="{3555350E-EE5F-423C-94BD-B8FBC6C66B9E}"/>
                </a:ext>
              </a:extLst>
            </p:cNvPr>
            <p:cNvSpPr/>
            <p:nvPr/>
          </p:nvSpPr>
          <p:spPr>
            <a:xfrm>
              <a:off x="4927044" y="1394826"/>
              <a:ext cx="457200" cy="457200"/>
            </a:xfrm>
            <a:prstGeom prst="rect">
              <a:avLst/>
            </a:prstGeom>
            <a:solidFill>
              <a:srgbClr val="005A9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grpSp>
      <p:grpSp>
        <p:nvGrpSpPr>
          <p:cNvPr id="21" name="Group 20">
            <a:extLst>
              <a:ext uri="{FF2B5EF4-FFF2-40B4-BE49-F238E27FC236}">
                <a16:creationId xmlns:a16="http://schemas.microsoft.com/office/drawing/2014/main" id="{65B61081-F530-4D4E-811A-B334E542E78F}"/>
              </a:ext>
            </a:extLst>
          </p:cNvPr>
          <p:cNvGrpSpPr/>
          <p:nvPr/>
        </p:nvGrpSpPr>
        <p:grpSpPr>
          <a:xfrm>
            <a:off x="2286000" y="2031431"/>
            <a:ext cx="2315332" cy="457200"/>
            <a:chOff x="3071485" y="1394826"/>
            <a:chExt cx="2315332" cy="457200"/>
          </a:xfrm>
        </p:grpSpPr>
        <p:sp>
          <p:nvSpPr>
            <p:cNvPr id="22" name="Rectangle 21">
              <a:extLst>
                <a:ext uri="{FF2B5EF4-FFF2-40B4-BE49-F238E27FC236}">
                  <a16:creationId xmlns:a16="http://schemas.microsoft.com/office/drawing/2014/main" id="{D137640D-3D6D-4B1C-9FDC-E0460709B598}"/>
                </a:ext>
              </a:extLst>
            </p:cNvPr>
            <p:cNvSpPr/>
            <p:nvPr/>
          </p:nvSpPr>
          <p:spPr>
            <a:xfrm>
              <a:off x="3071485" y="1394826"/>
              <a:ext cx="4572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24" name="Rectangle 23">
              <a:extLst>
                <a:ext uri="{FF2B5EF4-FFF2-40B4-BE49-F238E27FC236}">
                  <a16:creationId xmlns:a16="http://schemas.microsoft.com/office/drawing/2014/main" id="{CCB78C0E-5026-4E0B-9DA0-242100759183}"/>
                </a:ext>
              </a:extLst>
            </p:cNvPr>
            <p:cNvSpPr/>
            <p:nvPr/>
          </p:nvSpPr>
          <p:spPr>
            <a:xfrm>
              <a:off x="3537984" y="1394826"/>
              <a:ext cx="457200" cy="457200"/>
            </a:xfrm>
            <a:prstGeom prst="rect">
              <a:avLst/>
            </a:prstGeom>
            <a:solidFill>
              <a:srgbClr val="FF9F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25" name="Rectangle 24">
              <a:extLst>
                <a:ext uri="{FF2B5EF4-FFF2-40B4-BE49-F238E27FC236}">
                  <a16:creationId xmlns:a16="http://schemas.microsoft.com/office/drawing/2014/main" id="{E1F0194D-5DD4-4686-823D-8E1584E89A3F}"/>
                </a:ext>
              </a:extLst>
            </p:cNvPr>
            <p:cNvSpPr/>
            <p:nvPr/>
          </p:nvSpPr>
          <p:spPr>
            <a:xfrm>
              <a:off x="4004492" y="1394826"/>
              <a:ext cx="4572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26" name="Rectangle 25">
              <a:extLst>
                <a:ext uri="{FF2B5EF4-FFF2-40B4-BE49-F238E27FC236}">
                  <a16:creationId xmlns:a16="http://schemas.microsoft.com/office/drawing/2014/main" id="{4DEB2E23-6419-4473-939C-9A521D233D76}"/>
                </a:ext>
              </a:extLst>
            </p:cNvPr>
            <p:cNvSpPr/>
            <p:nvPr/>
          </p:nvSpPr>
          <p:spPr>
            <a:xfrm>
              <a:off x="4469835" y="1394826"/>
              <a:ext cx="457200" cy="457200"/>
            </a:xfrm>
            <a:prstGeom prst="rect">
              <a:avLst/>
            </a:prstGeom>
            <a:solidFill>
              <a:srgbClr val="B7E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28" name="Rectangle 27">
              <a:extLst>
                <a:ext uri="{FF2B5EF4-FFF2-40B4-BE49-F238E27FC236}">
                  <a16:creationId xmlns:a16="http://schemas.microsoft.com/office/drawing/2014/main" id="{74D4D042-8BF4-49F0-A679-894956FABCCB}"/>
                </a:ext>
              </a:extLst>
            </p:cNvPr>
            <p:cNvSpPr/>
            <p:nvPr/>
          </p:nvSpPr>
          <p:spPr>
            <a:xfrm>
              <a:off x="4929617" y="1394826"/>
              <a:ext cx="457200" cy="45720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grpSp>
      <p:grpSp>
        <p:nvGrpSpPr>
          <p:cNvPr id="29" name="Group 28">
            <a:extLst>
              <a:ext uri="{FF2B5EF4-FFF2-40B4-BE49-F238E27FC236}">
                <a16:creationId xmlns:a16="http://schemas.microsoft.com/office/drawing/2014/main" id="{98F13D96-486A-4A68-8026-EFC1AAFD5D91}"/>
              </a:ext>
            </a:extLst>
          </p:cNvPr>
          <p:cNvGrpSpPr/>
          <p:nvPr/>
        </p:nvGrpSpPr>
        <p:grpSpPr>
          <a:xfrm>
            <a:off x="2286000" y="2938912"/>
            <a:ext cx="2312759" cy="457200"/>
            <a:chOff x="3071485" y="1394826"/>
            <a:chExt cx="2312759" cy="457200"/>
          </a:xfrm>
        </p:grpSpPr>
        <p:sp>
          <p:nvSpPr>
            <p:cNvPr id="30" name="Rectangle 29">
              <a:extLst>
                <a:ext uri="{FF2B5EF4-FFF2-40B4-BE49-F238E27FC236}">
                  <a16:creationId xmlns:a16="http://schemas.microsoft.com/office/drawing/2014/main" id="{7DA1CCB6-1E4B-45F8-9303-E0CDFAD992C4}"/>
                </a:ext>
              </a:extLst>
            </p:cNvPr>
            <p:cNvSpPr/>
            <p:nvPr/>
          </p:nvSpPr>
          <p:spPr>
            <a:xfrm>
              <a:off x="3071485" y="1394826"/>
              <a:ext cx="457200" cy="4572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31" name="Rectangle 30">
              <a:extLst>
                <a:ext uri="{FF2B5EF4-FFF2-40B4-BE49-F238E27FC236}">
                  <a16:creationId xmlns:a16="http://schemas.microsoft.com/office/drawing/2014/main" id="{F4025441-311F-4557-9ADB-BAAC55683EAD}"/>
                </a:ext>
              </a:extLst>
            </p:cNvPr>
            <p:cNvSpPr/>
            <p:nvPr/>
          </p:nvSpPr>
          <p:spPr>
            <a:xfrm>
              <a:off x="3537993" y="1394826"/>
              <a:ext cx="457200" cy="45720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32" name="Rectangle 31">
              <a:extLst>
                <a:ext uri="{FF2B5EF4-FFF2-40B4-BE49-F238E27FC236}">
                  <a16:creationId xmlns:a16="http://schemas.microsoft.com/office/drawing/2014/main" id="{F62B1756-29D7-4422-9006-AB842012E834}"/>
                </a:ext>
              </a:extLst>
            </p:cNvPr>
            <p:cNvSpPr/>
            <p:nvPr/>
          </p:nvSpPr>
          <p:spPr>
            <a:xfrm>
              <a:off x="3995193" y="1394826"/>
              <a:ext cx="457200" cy="4572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33" name="Rectangle 32">
              <a:extLst>
                <a:ext uri="{FF2B5EF4-FFF2-40B4-BE49-F238E27FC236}">
                  <a16:creationId xmlns:a16="http://schemas.microsoft.com/office/drawing/2014/main" id="{6C004AB3-B68B-48EB-AA2F-4FC1D8E4800A}"/>
                </a:ext>
              </a:extLst>
            </p:cNvPr>
            <p:cNvSpPr/>
            <p:nvPr/>
          </p:nvSpPr>
          <p:spPr>
            <a:xfrm>
              <a:off x="4461701" y="1394826"/>
              <a:ext cx="457200" cy="4572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34" name="Rectangle 33">
              <a:extLst>
                <a:ext uri="{FF2B5EF4-FFF2-40B4-BE49-F238E27FC236}">
                  <a16:creationId xmlns:a16="http://schemas.microsoft.com/office/drawing/2014/main" id="{3AA4EBC7-F555-4B24-84A7-C24797D57441}"/>
                </a:ext>
              </a:extLst>
            </p:cNvPr>
            <p:cNvSpPr/>
            <p:nvPr/>
          </p:nvSpPr>
          <p:spPr>
            <a:xfrm>
              <a:off x="4927044" y="1394826"/>
              <a:ext cx="4572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grpSp>
      <p:grpSp>
        <p:nvGrpSpPr>
          <p:cNvPr id="37" name="Group 36">
            <a:extLst>
              <a:ext uri="{FF2B5EF4-FFF2-40B4-BE49-F238E27FC236}">
                <a16:creationId xmlns:a16="http://schemas.microsoft.com/office/drawing/2014/main" id="{28CD8294-DE98-44BF-B921-57BADE025A70}"/>
              </a:ext>
            </a:extLst>
          </p:cNvPr>
          <p:cNvGrpSpPr/>
          <p:nvPr/>
        </p:nvGrpSpPr>
        <p:grpSpPr>
          <a:xfrm>
            <a:off x="2286000" y="3846394"/>
            <a:ext cx="2312759" cy="457200"/>
            <a:chOff x="3071485" y="1394826"/>
            <a:chExt cx="2312759" cy="457200"/>
          </a:xfrm>
        </p:grpSpPr>
        <p:sp>
          <p:nvSpPr>
            <p:cNvPr id="38" name="Rectangle 37">
              <a:extLst>
                <a:ext uri="{FF2B5EF4-FFF2-40B4-BE49-F238E27FC236}">
                  <a16:creationId xmlns:a16="http://schemas.microsoft.com/office/drawing/2014/main" id="{BA3D782A-65C1-4DA1-BED5-8A4D00DB0408}"/>
                </a:ext>
              </a:extLst>
            </p:cNvPr>
            <p:cNvSpPr/>
            <p:nvPr/>
          </p:nvSpPr>
          <p:spPr>
            <a:xfrm>
              <a:off x="3071485" y="1394826"/>
              <a:ext cx="457200" cy="4572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39" name="Rectangle 38">
              <a:extLst>
                <a:ext uri="{FF2B5EF4-FFF2-40B4-BE49-F238E27FC236}">
                  <a16:creationId xmlns:a16="http://schemas.microsoft.com/office/drawing/2014/main" id="{6F17BF0D-C9D1-4F2F-9953-D3E41D3BBE3F}"/>
                </a:ext>
              </a:extLst>
            </p:cNvPr>
            <p:cNvSpPr/>
            <p:nvPr/>
          </p:nvSpPr>
          <p:spPr>
            <a:xfrm>
              <a:off x="3537993" y="1394826"/>
              <a:ext cx="457200" cy="4572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40" name="Rectangle 39">
              <a:extLst>
                <a:ext uri="{FF2B5EF4-FFF2-40B4-BE49-F238E27FC236}">
                  <a16:creationId xmlns:a16="http://schemas.microsoft.com/office/drawing/2014/main" id="{75E21309-A016-4191-B382-FA8663B0CF9C}"/>
                </a:ext>
              </a:extLst>
            </p:cNvPr>
            <p:cNvSpPr/>
            <p:nvPr/>
          </p:nvSpPr>
          <p:spPr>
            <a:xfrm>
              <a:off x="3995193" y="1394826"/>
              <a:ext cx="457200" cy="4572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41" name="Rectangle 40">
              <a:extLst>
                <a:ext uri="{FF2B5EF4-FFF2-40B4-BE49-F238E27FC236}">
                  <a16:creationId xmlns:a16="http://schemas.microsoft.com/office/drawing/2014/main" id="{2E286896-5C76-4F24-A16F-A000DCDD7D5D}"/>
                </a:ext>
              </a:extLst>
            </p:cNvPr>
            <p:cNvSpPr/>
            <p:nvPr/>
          </p:nvSpPr>
          <p:spPr>
            <a:xfrm>
              <a:off x="4461701" y="1394826"/>
              <a:ext cx="457200" cy="4572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42" name="Rectangle 41">
              <a:extLst>
                <a:ext uri="{FF2B5EF4-FFF2-40B4-BE49-F238E27FC236}">
                  <a16:creationId xmlns:a16="http://schemas.microsoft.com/office/drawing/2014/main" id="{AB79AFFA-2D67-4611-81B3-5BBCC1FD7CBE}"/>
                </a:ext>
              </a:extLst>
            </p:cNvPr>
            <p:cNvSpPr/>
            <p:nvPr/>
          </p:nvSpPr>
          <p:spPr>
            <a:xfrm>
              <a:off x="4927044" y="1394826"/>
              <a:ext cx="4572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grpSp>
      <p:sp>
        <p:nvSpPr>
          <p:cNvPr id="3" name="Title 2">
            <a:extLst>
              <a:ext uri="{FF2B5EF4-FFF2-40B4-BE49-F238E27FC236}">
                <a16:creationId xmlns:a16="http://schemas.microsoft.com/office/drawing/2014/main" id="{843A28A4-110D-6240-8F12-2B91B1FC3CFB}"/>
              </a:ext>
            </a:extLst>
          </p:cNvPr>
          <p:cNvSpPr>
            <a:spLocks noGrp="1"/>
          </p:cNvSpPr>
          <p:nvPr>
            <p:ph type="title"/>
          </p:nvPr>
        </p:nvSpPr>
        <p:spPr/>
        <p:txBody>
          <a:bodyPr/>
          <a:lstStyle/>
          <a:p>
            <a:r>
              <a:rPr lang="en-US" dirty="0"/>
              <a:t>Color</a:t>
            </a:r>
          </a:p>
        </p:txBody>
      </p:sp>
      <p:sp>
        <p:nvSpPr>
          <p:cNvPr id="6" name="Content Placeholder 5">
            <a:extLst>
              <a:ext uri="{FF2B5EF4-FFF2-40B4-BE49-F238E27FC236}">
                <a16:creationId xmlns:a16="http://schemas.microsoft.com/office/drawing/2014/main" id="{971C2D31-4C18-134A-A02C-2DFF8AEDADED}"/>
              </a:ext>
            </a:extLst>
          </p:cNvPr>
          <p:cNvSpPr>
            <a:spLocks noGrp="1"/>
          </p:cNvSpPr>
          <p:nvPr>
            <p:ph idx="1"/>
          </p:nvPr>
        </p:nvSpPr>
        <p:spPr/>
        <p:txBody>
          <a:bodyPr>
            <a:normAutofit lnSpcReduction="10000"/>
          </a:bodyPr>
          <a:lstStyle/>
          <a:p>
            <a:r>
              <a:rPr lang="en-US" dirty="0"/>
              <a:t>Sequential</a:t>
            </a:r>
          </a:p>
          <a:p>
            <a:pPr marL="0" indent="0">
              <a:buNone/>
            </a:pPr>
            <a:endParaRPr lang="en-US" dirty="0"/>
          </a:p>
          <a:p>
            <a:pPr marL="0" indent="0">
              <a:buNone/>
            </a:pPr>
            <a:endParaRPr lang="en-US" dirty="0"/>
          </a:p>
          <a:p>
            <a:r>
              <a:rPr lang="en-US" dirty="0"/>
              <a:t>Diverging</a:t>
            </a:r>
          </a:p>
          <a:p>
            <a:endParaRPr lang="en-US" dirty="0"/>
          </a:p>
          <a:p>
            <a:endParaRPr lang="en-US" dirty="0"/>
          </a:p>
          <a:p>
            <a:r>
              <a:rPr lang="en-US" dirty="0"/>
              <a:t>Categorical</a:t>
            </a:r>
          </a:p>
          <a:p>
            <a:endParaRPr lang="en-US" dirty="0"/>
          </a:p>
          <a:p>
            <a:endParaRPr lang="en-US" dirty="0"/>
          </a:p>
          <a:p>
            <a:r>
              <a:rPr lang="en-US" dirty="0"/>
              <a:t>Highlight</a:t>
            </a:r>
          </a:p>
        </p:txBody>
      </p:sp>
    </p:spTree>
    <p:extLst>
      <p:ext uri="{BB962C8B-B14F-4D97-AF65-F5344CB8AC3E}">
        <p14:creationId xmlns:p14="http://schemas.microsoft.com/office/powerpoint/2010/main" val="100380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17D4A9-DF46-E64C-AB7B-B24D536370FA}"/>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97E401FA-0C03-4E5D-A7CC-BC9F308D9C85}"/>
              </a:ext>
            </a:extLst>
          </p:cNvPr>
          <p:cNvPicPr>
            <a:picLocks noChangeAspect="1"/>
          </p:cNvPicPr>
          <p:nvPr/>
        </p:nvPicPr>
        <p:blipFill rotWithShape="1">
          <a:blip r:embed="rId3"/>
          <a:srcRect l="-1" r="11378"/>
          <a:stretch/>
        </p:blipFill>
        <p:spPr>
          <a:xfrm>
            <a:off x="1102865" y="1292115"/>
            <a:ext cx="6949440" cy="3200400"/>
          </a:xfrm>
          <a:prstGeom prst="rect">
            <a:avLst/>
          </a:prstGeom>
        </p:spPr>
      </p:pic>
      <p:sp>
        <p:nvSpPr>
          <p:cNvPr id="5" name="Title 4">
            <a:extLst>
              <a:ext uri="{FF2B5EF4-FFF2-40B4-BE49-F238E27FC236}">
                <a16:creationId xmlns:a16="http://schemas.microsoft.com/office/drawing/2014/main" id="{72B706BD-A762-3D4E-8527-E7B9BC44E404}"/>
              </a:ext>
            </a:extLst>
          </p:cNvPr>
          <p:cNvSpPr>
            <a:spLocks noGrp="1"/>
          </p:cNvSpPr>
          <p:nvPr>
            <p:ph type="title"/>
          </p:nvPr>
        </p:nvSpPr>
        <p:spPr/>
        <p:txBody>
          <a:bodyPr/>
          <a:lstStyle/>
          <a:p>
            <a:r>
              <a:rPr lang="en-US" dirty="0"/>
              <a:t>Color consistency across charts</a:t>
            </a:r>
          </a:p>
        </p:txBody>
      </p:sp>
    </p:spTree>
    <p:extLst>
      <p:ext uri="{BB962C8B-B14F-4D97-AF65-F5344CB8AC3E}">
        <p14:creationId xmlns:p14="http://schemas.microsoft.com/office/powerpoint/2010/main" val="2703527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6CFACA-E3D8-404A-86F3-969B02C15513}"/>
              </a:ext>
            </a:extLst>
          </p:cNvPr>
          <p:cNvSpPr>
            <a:spLocks noGrp="1"/>
          </p:cNvSpPr>
          <p:nvPr>
            <p:ph idx="1"/>
          </p:nvPr>
        </p:nvSpPr>
        <p:spPr/>
        <p:txBody>
          <a:bodyPr/>
          <a:lstStyle/>
          <a:p>
            <a:endParaRPr lang="en-US"/>
          </a:p>
        </p:txBody>
      </p:sp>
      <p:pic>
        <p:nvPicPr>
          <p:cNvPr id="12" name="Content Placeholder 3">
            <a:extLst>
              <a:ext uri="{FF2B5EF4-FFF2-40B4-BE49-F238E27FC236}">
                <a16:creationId xmlns:a16="http://schemas.microsoft.com/office/drawing/2014/main" id="{109962B4-1B46-4373-9E9A-17BE96900628}"/>
              </a:ext>
            </a:extLst>
          </p:cNvPr>
          <p:cNvPicPr>
            <a:picLocks noChangeAspect="1"/>
          </p:cNvPicPr>
          <p:nvPr/>
        </p:nvPicPr>
        <p:blipFill>
          <a:blip r:embed="rId3"/>
          <a:stretch>
            <a:fillRect/>
          </a:stretch>
        </p:blipFill>
        <p:spPr>
          <a:xfrm>
            <a:off x="658131" y="1402322"/>
            <a:ext cx="2364194" cy="2998228"/>
          </a:xfrm>
          <a:prstGeom prst="rect">
            <a:avLst/>
          </a:prstGeom>
        </p:spPr>
      </p:pic>
      <p:pic>
        <p:nvPicPr>
          <p:cNvPr id="13" name="Picture 12">
            <a:extLst>
              <a:ext uri="{FF2B5EF4-FFF2-40B4-BE49-F238E27FC236}">
                <a16:creationId xmlns:a16="http://schemas.microsoft.com/office/drawing/2014/main" id="{E2A3EA3E-B0A0-4B33-9857-0D5E07AA3FA3}"/>
              </a:ext>
            </a:extLst>
          </p:cNvPr>
          <p:cNvPicPr>
            <a:picLocks noChangeAspect="1"/>
          </p:cNvPicPr>
          <p:nvPr/>
        </p:nvPicPr>
        <p:blipFill>
          <a:blip r:embed="rId4"/>
          <a:stretch>
            <a:fillRect/>
          </a:stretch>
        </p:blipFill>
        <p:spPr>
          <a:xfrm>
            <a:off x="4366262" y="1658391"/>
            <a:ext cx="4091938" cy="2486089"/>
          </a:xfrm>
          <a:prstGeom prst="rect">
            <a:avLst/>
          </a:prstGeom>
          <a:effectLst>
            <a:outerShdw blurRad="50800" dist="76200" dir="2700000" algn="tl" rotWithShape="0">
              <a:prstClr val="black">
                <a:alpha val="40000"/>
              </a:prstClr>
            </a:outerShdw>
          </a:effectLst>
        </p:spPr>
      </p:pic>
      <p:sp>
        <p:nvSpPr>
          <p:cNvPr id="4" name="Title 3">
            <a:extLst>
              <a:ext uri="{FF2B5EF4-FFF2-40B4-BE49-F238E27FC236}">
                <a16:creationId xmlns:a16="http://schemas.microsoft.com/office/drawing/2014/main" id="{226F2ECC-2D75-4A44-982D-7345F8753537}"/>
              </a:ext>
            </a:extLst>
          </p:cNvPr>
          <p:cNvSpPr>
            <a:spLocks noGrp="1"/>
          </p:cNvSpPr>
          <p:nvPr>
            <p:ph type="title"/>
          </p:nvPr>
        </p:nvSpPr>
        <p:spPr/>
        <p:txBody>
          <a:bodyPr/>
          <a:lstStyle/>
          <a:p>
            <a:r>
              <a:rPr lang="en-US" dirty="0"/>
              <a:t>Color theory</a:t>
            </a:r>
          </a:p>
        </p:txBody>
      </p:sp>
    </p:spTree>
    <p:extLst>
      <p:ext uri="{BB962C8B-B14F-4D97-AF65-F5344CB8AC3E}">
        <p14:creationId xmlns:p14="http://schemas.microsoft.com/office/powerpoint/2010/main" val="3868429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E5D3633-0FD9-2D47-8F60-1C1E87B79A8C}"/>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0C1914-B1C6-4BA6-B654-FD21E83B717A}"/>
                  </a:ext>
                </a:extLst>
              </p:cNvPr>
              <p:cNvSpPr txBox="1"/>
              <p:nvPr/>
            </p:nvSpPr>
            <p:spPr>
              <a:xfrm>
                <a:off x="354000" y="1245101"/>
                <a:ext cx="4263283"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Arial"/>
                        </a:rPr>
                        <m:t>𝐺𝑟𝑎𝑦𝑠𝑐𝑎𝑙𝑒</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Arial"/>
                        </a:rPr>
                        <m:t>=0.21×</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Arial"/>
                        </a:rPr>
                        <m:t>𝑅</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Arial"/>
                        </a:rPr>
                        <m:t>+0.72×</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Arial"/>
                        </a:rPr>
                        <m:t>𝐺</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Arial"/>
                        </a:rPr>
                        <m:t>+0.07×</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Arial"/>
                        </a:rPr>
                        <m:t>𝐵</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mc:Choice>
        <mc:Fallback xmlns="">
          <p:sp>
            <p:nvSpPr>
              <p:cNvPr id="8" name="TextBox 7">
                <a:extLst>
                  <a:ext uri="{FF2B5EF4-FFF2-40B4-BE49-F238E27FC236}">
                    <a16:creationId xmlns:a16="http://schemas.microsoft.com/office/drawing/2014/main" id="{130C1914-B1C6-4BA6-B654-FD21E83B717A}"/>
                  </a:ext>
                </a:extLst>
              </p:cNvPr>
              <p:cNvSpPr txBox="1">
                <a:spLocks noRot="1" noChangeAspect="1" noMove="1" noResize="1" noEditPoints="1" noAdjustHandles="1" noChangeArrowheads="1" noChangeShapeType="1" noTextEdit="1"/>
              </p:cNvSpPr>
              <p:nvPr/>
            </p:nvSpPr>
            <p:spPr>
              <a:xfrm>
                <a:off x="354000" y="1245101"/>
                <a:ext cx="4263283" cy="276999"/>
              </a:xfrm>
              <a:prstGeom prst="rect">
                <a:avLst/>
              </a:prstGeom>
              <a:blipFill>
                <a:blip r:embed="rId4"/>
                <a:stretch>
                  <a:fillRect l="-2575" t="-2174" r="-5722" b="-32609"/>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5DEFFA0F-3B4F-495B-8356-968888C37C47}"/>
              </a:ext>
            </a:extLst>
          </p:cNvPr>
          <p:cNvGrpSpPr/>
          <p:nvPr/>
        </p:nvGrpSpPr>
        <p:grpSpPr>
          <a:xfrm>
            <a:off x="220252" y="2189100"/>
            <a:ext cx="5186172" cy="2640714"/>
            <a:chOff x="220252" y="2189100"/>
            <a:chExt cx="5186172" cy="2640714"/>
          </a:xfrm>
        </p:grpSpPr>
        <p:pic>
          <p:nvPicPr>
            <p:cNvPr id="9" name="Picture 8">
              <a:extLst>
                <a:ext uri="{FF2B5EF4-FFF2-40B4-BE49-F238E27FC236}">
                  <a16:creationId xmlns:a16="http://schemas.microsoft.com/office/drawing/2014/main" id="{8CA3621F-E2DF-4E22-8921-213B670D5CCE}"/>
                </a:ext>
              </a:extLst>
            </p:cNvPr>
            <p:cNvPicPr>
              <a:picLocks noChangeAspect="1"/>
            </p:cNvPicPr>
            <p:nvPr/>
          </p:nvPicPr>
          <p:blipFill>
            <a:blip r:embed="rId5"/>
            <a:stretch>
              <a:fillRect/>
            </a:stretch>
          </p:blipFill>
          <p:spPr>
            <a:xfrm>
              <a:off x="220252" y="2552958"/>
              <a:ext cx="5186172" cy="2276856"/>
            </a:xfrm>
            <a:prstGeom prst="rect">
              <a:avLst/>
            </a:prstGeom>
          </p:spPr>
        </p:pic>
        <p:sp>
          <p:nvSpPr>
            <p:cNvPr id="11" name="TextBox 10">
              <a:extLst>
                <a:ext uri="{FF2B5EF4-FFF2-40B4-BE49-F238E27FC236}">
                  <a16:creationId xmlns:a16="http://schemas.microsoft.com/office/drawing/2014/main" id="{5E701834-FB96-46C7-A87C-AAC9886ED379}"/>
                </a:ext>
              </a:extLst>
            </p:cNvPr>
            <p:cNvSpPr txBox="1"/>
            <p:nvPr/>
          </p:nvSpPr>
          <p:spPr>
            <a:xfrm>
              <a:off x="283674" y="2189100"/>
              <a:ext cx="13901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a:sym typeface="Arial"/>
                </a:rPr>
                <a:t>RGB Image</a:t>
              </a:r>
            </a:p>
          </p:txBody>
        </p:sp>
      </p:grpSp>
      <p:grpSp>
        <p:nvGrpSpPr>
          <p:cNvPr id="3" name="Group 2">
            <a:extLst>
              <a:ext uri="{FF2B5EF4-FFF2-40B4-BE49-F238E27FC236}">
                <a16:creationId xmlns:a16="http://schemas.microsoft.com/office/drawing/2014/main" id="{9BAC9854-1205-4A27-BB3E-46DC9545C80E}"/>
              </a:ext>
            </a:extLst>
          </p:cNvPr>
          <p:cNvGrpSpPr/>
          <p:nvPr/>
        </p:nvGrpSpPr>
        <p:grpSpPr>
          <a:xfrm>
            <a:off x="4529196" y="2190702"/>
            <a:ext cx="5207000" cy="2648256"/>
            <a:chOff x="4529196" y="2190702"/>
            <a:chExt cx="5207000" cy="2648256"/>
          </a:xfrm>
        </p:grpSpPr>
        <p:pic>
          <p:nvPicPr>
            <p:cNvPr id="10" name="Picture 9">
              <a:extLst>
                <a:ext uri="{FF2B5EF4-FFF2-40B4-BE49-F238E27FC236}">
                  <a16:creationId xmlns:a16="http://schemas.microsoft.com/office/drawing/2014/main" id="{82AEA5CF-33C8-4571-A409-4238B469B8C0}"/>
                </a:ext>
              </a:extLst>
            </p:cNvPr>
            <p:cNvPicPr>
              <a:picLocks noChangeAspect="1"/>
            </p:cNvPicPr>
            <p:nvPr/>
          </p:nvPicPr>
          <p:blipFill>
            <a:blip r:embed="rId6"/>
            <a:stretch>
              <a:fillRect/>
            </a:stretch>
          </p:blipFill>
          <p:spPr>
            <a:xfrm>
              <a:off x="4529196" y="2552958"/>
              <a:ext cx="5207000" cy="2286000"/>
            </a:xfrm>
            <a:prstGeom prst="rect">
              <a:avLst/>
            </a:prstGeom>
          </p:spPr>
        </p:pic>
        <p:sp>
          <p:nvSpPr>
            <p:cNvPr id="14" name="TextBox 13">
              <a:extLst>
                <a:ext uri="{FF2B5EF4-FFF2-40B4-BE49-F238E27FC236}">
                  <a16:creationId xmlns:a16="http://schemas.microsoft.com/office/drawing/2014/main" id="{47EE9A6D-A9BF-4DB1-940A-9C11AC8522FF}"/>
                </a:ext>
              </a:extLst>
            </p:cNvPr>
            <p:cNvSpPr txBox="1"/>
            <p:nvPr/>
          </p:nvSpPr>
          <p:spPr>
            <a:xfrm>
              <a:off x="4587138" y="2190702"/>
              <a:ext cx="19287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a:sym typeface="Arial"/>
                </a:rPr>
                <a:t>Grayscale Image</a:t>
              </a:r>
            </a:p>
          </p:txBody>
        </p:sp>
      </p:grpSp>
      <p:sp>
        <p:nvSpPr>
          <p:cNvPr id="6" name="Title 5">
            <a:extLst>
              <a:ext uri="{FF2B5EF4-FFF2-40B4-BE49-F238E27FC236}">
                <a16:creationId xmlns:a16="http://schemas.microsoft.com/office/drawing/2014/main" id="{D1ECA3E3-5E40-AC4F-A8B0-060305F3E68E}"/>
              </a:ext>
            </a:extLst>
          </p:cNvPr>
          <p:cNvSpPr>
            <a:spLocks noGrp="1"/>
          </p:cNvSpPr>
          <p:nvPr>
            <p:ph type="title"/>
          </p:nvPr>
        </p:nvSpPr>
        <p:spPr/>
        <p:txBody>
          <a:bodyPr/>
          <a:lstStyle/>
          <a:p>
            <a:r>
              <a:rPr lang="en-US" dirty="0"/>
              <a:t>RGB to grayscale</a:t>
            </a:r>
          </a:p>
        </p:txBody>
      </p:sp>
    </p:spTree>
    <p:extLst>
      <p:ext uri="{BB962C8B-B14F-4D97-AF65-F5344CB8AC3E}">
        <p14:creationId xmlns:p14="http://schemas.microsoft.com/office/powerpoint/2010/main" val="64604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E04DE9-D9B0-EF4D-A2C3-B83F8673F180}"/>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0C1914-B1C6-4BA6-B654-FD21E83B717A}"/>
                  </a:ext>
                </a:extLst>
              </p:cNvPr>
              <p:cNvSpPr txBox="1"/>
              <p:nvPr/>
            </p:nvSpPr>
            <p:spPr>
              <a:xfrm>
                <a:off x="354000" y="1245101"/>
                <a:ext cx="4263283"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Arial"/>
                        </a:rPr>
                        <m:t>𝐺𝑟𝑎𝑦𝑠𝑐𝑎𝑙𝑒</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Arial"/>
                        </a:rPr>
                        <m:t>=0.21×</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Arial"/>
                        </a:rPr>
                        <m:t>𝑅</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Arial"/>
                        </a:rPr>
                        <m:t>+0.72×</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Arial"/>
                        </a:rPr>
                        <m:t>𝐺</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Arial"/>
                        </a:rPr>
                        <m:t>+0.07×</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Arial"/>
                        </a:rPr>
                        <m:t>𝐵</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mc:Choice>
        <mc:Fallback xmlns="">
          <p:sp>
            <p:nvSpPr>
              <p:cNvPr id="8" name="TextBox 7">
                <a:extLst>
                  <a:ext uri="{FF2B5EF4-FFF2-40B4-BE49-F238E27FC236}">
                    <a16:creationId xmlns:a16="http://schemas.microsoft.com/office/drawing/2014/main" id="{130C1914-B1C6-4BA6-B654-FD21E83B717A}"/>
                  </a:ext>
                </a:extLst>
              </p:cNvPr>
              <p:cNvSpPr txBox="1">
                <a:spLocks noRot="1" noChangeAspect="1" noMove="1" noResize="1" noEditPoints="1" noAdjustHandles="1" noChangeArrowheads="1" noChangeShapeType="1" noTextEdit="1"/>
              </p:cNvSpPr>
              <p:nvPr/>
            </p:nvSpPr>
            <p:spPr>
              <a:xfrm>
                <a:off x="354000" y="1245101"/>
                <a:ext cx="4263283" cy="276999"/>
              </a:xfrm>
              <a:prstGeom prst="rect">
                <a:avLst/>
              </a:prstGeom>
              <a:blipFill>
                <a:blip r:embed="rId4"/>
                <a:stretch>
                  <a:fillRect l="-2575" t="-2174" r="-5722" b="-32609"/>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1335BD18-4FE8-7C4B-B471-FE43AB6F200C}"/>
              </a:ext>
            </a:extLst>
          </p:cNvPr>
          <p:cNvGrpSpPr/>
          <p:nvPr/>
        </p:nvGrpSpPr>
        <p:grpSpPr>
          <a:xfrm>
            <a:off x="1862302" y="1846098"/>
            <a:ext cx="2476500" cy="2489200"/>
            <a:chOff x="1862302" y="1846098"/>
            <a:chExt cx="2476500" cy="2489200"/>
          </a:xfrm>
        </p:grpSpPr>
        <p:pic>
          <p:nvPicPr>
            <p:cNvPr id="5" name="Picture 4">
              <a:extLst>
                <a:ext uri="{FF2B5EF4-FFF2-40B4-BE49-F238E27FC236}">
                  <a16:creationId xmlns:a16="http://schemas.microsoft.com/office/drawing/2014/main" id="{834B8A14-4C6C-1F41-A874-58000757663F}"/>
                </a:ext>
              </a:extLst>
            </p:cNvPr>
            <p:cNvPicPr>
              <a:picLocks noChangeAspect="1"/>
            </p:cNvPicPr>
            <p:nvPr/>
          </p:nvPicPr>
          <p:blipFill>
            <a:blip r:embed="rId5"/>
            <a:stretch>
              <a:fillRect/>
            </a:stretch>
          </p:blipFill>
          <p:spPr>
            <a:xfrm>
              <a:off x="1862302" y="1846098"/>
              <a:ext cx="2476500" cy="2489200"/>
            </a:xfrm>
            <a:prstGeom prst="rect">
              <a:avLst/>
            </a:prstGeom>
            <a:ln>
              <a:solidFill>
                <a:schemeClr val="tx1"/>
              </a:solidFill>
            </a:ln>
          </p:spPr>
        </p:pic>
        <p:sp>
          <p:nvSpPr>
            <p:cNvPr id="12" name="Rectangle 11">
              <a:extLst>
                <a:ext uri="{FF2B5EF4-FFF2-40B4-BE49-F238E27FC236}">
                  <a16:creationId xmlns:a16="http://schemas.microsoft.com/office/drawing/2014/main" id="{0BD9BDF4-ED0D-9E41-8F18-48A92D55F815}"/>
                </a:ext>
              </a:extLst>
            </p:cNvPr>
            <p:cNvSpPr/>
            <p:nvPr/>
          </p:nvSpPr>
          <p:spPr>
            <a:xfrm>
              <a:off x="2711669" y="2037775"/>
              <a:ext cx="1072055" cy="13465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grpSp>
      <p:grpSp>
        <p:nvGrpSpPr>
          <p:cNvPr id="15" name="Group 14">
            <a:extLst>
              <a:ext uri="{FF2B5EF4-FFF2-40B4-BE49-F238E27FC236}">
                <a16:creationId xmlns:a16="http://schemas.microsoft.com/office/drawing/2014/main" id="{0831AED6-7CA1-FB45-BDAC-17FE7C7107B6}"/>
              </a:ext>
            </a:extLst>
          </p:cNvPr>
          <p:cNvGrpSpPr/>
          <p:nvPr/>
        </p:nvGrpSpPr>
        <p:grpSpPr>
          <a:xfrm>
            <a:off x="4901432" y="1846098"/>
            <a:ext cx="2501900" cy="2527300"/>
            <a:chOff x="4901432" y="1846098"/>
            <a:chExt cx="2501900" cy="2527300"/>
          </a:xfrm>
        </p:grpSpPr>
        <p:pic>
          <p:nvPicPr>
            <p:cNvPr id="7" name="Picture 6">
              <a:extLst>
                <a:ext uri="{FF2B5EF4-FFF2-40B4-BE49-F238E27FC236}">
                  <a16:creationId xmlns:a16="http://schemas.microsoft.com/office/drawing/2014/main" id="{8048BFDE-45CD-6A46-BD38-EAFDD758F7CC}"/>
                </a:ext>
              </a:extLst>
            </p:cNvPr>
            <p:cNvPicPr>
              <a:picLocks noChangeAspect="1"/>
            </p:cNvPicPr>
            <p:nvPr/>
          </p:nvPicPr>
          <p:blipFill>
            <a:blip r:embed="rId6"/>
            <a:stretch>
              <a:fillRect/>
            </a:stretch>
          </p:blipFill>
          <p:spPr>
            <a:xfrm>
              <a:off x="4901432" y="1846098"/>
              <a:ext cx="2501900" cy="2527300"/>
            </a:xfrm>
            <a:prstGeom prst="rect">
              <a:avLst/>
            </a:prstGeom>
          </p:spPr>
        </p:pic>
        <p:sp>
          <p:nvSpPr>
            <p:cNvPr id="18" name="Rectangle 17">
              <a:extLst>
                <a:ext uri="{FF2B5EF4-FFF2-40B4-BE49-F238E27FC236}">
                  <a16:creationId xmlns:a16="http://schemas.microsoft.com/office/drawing/2014/main" id="{CCA55241-B0D0-F245-A4DF-E79E72B774C6}"/>
                </a:ext>
              </a:extLst>
            </p:cNvPr>
            <p:cNvSpPr/>
            <p:nvPr/>
          </p:nvSpPr>
          <p:spPr>
            <a:xfrm>
              <a:off x="5818764" y="2077262"/>
              <a:ext cx="1072055" cy="13465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grpSp>
      <p:sp>
        <p:nvSpPr>
          <p:cNvPr id="4" name="Title 3">
            <a:extLst>
              <a:ext uri="{FF2B5EF4-FFF2-40B4-BE49-F238E27FC236}">
                <a16:creationId xmlns:a16="http://schemas.microsoft.com/office/drawing/2014/main" id="{C6A51933-3919-8544-AE64-75F0077B7C1F}"/>
              </a:ext>
            </a:extLst>
          </p:cNvPr>
          <p:cNvSpPr>
            <a:spLocks noGrp="1"/>
          </p:cNvSpPr>
          <p:nvPr>
            <p:ph type="title"/>
          </p:nvPr>
        </p:nvSpPr>
        <p:spPr/>
        <p:txBody>
          <a:bodyPr/>
          <a:lstStyle/>
          <a:p>
            <a:r>
              <a:rPr lang="en-US" dirty="0"/>
              <a:t>RGB to grayscale</a:t>
            </a:r>
          </a:p>
        </p:txBody>
      </p:sp>
    </p:spTree>
    <p:extLst>
      <p:ext uri="{BB962C8B-B14F-4D97-AF65-F5344CB8AC3E}">
        <p14:creationId xmlns:p14="http://schemas.microsoft.com/office/powerpoint/2010/main" val="82493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3743FE-7737-604B-8F53-5C2900915FB4}"/>
              </a:ext>
            </a:extLst>
          </p:cNvPr>
          <p:cNvSpPr>
            <a:spLocks noGrp="1"/>
          </p:cNvSpPr>
          <p:nvPr>
            <p:ph idx="1"/>
          </p:nvPr>
        </p:nvSpPr>
        <p:spPr/>
        <p:txBody>
          <a:bodyPr/>
          <a:lstStyle/>
          <a:p>
            <a:endParaRPr lang="en-US"/>
          </a:p>
        </p:txBody>
      </p:sp>
      <p:pic>
        <p:nvPicPr>
          <p:cNvPr id="4" name="Picture 3" descr="A picture containing text, map&#10;&#10;Description generated with very high confidence">
            <a:extLst>
              <a:ext uri="{FF2B5EF4-FFF2-40B4-BE49-F238E27FC236}">
                <a16:creationId xmlns:a16="http://schemas.microsoft.com/office/drawing/2014/main" id="{35C83A58-A13F-49FC-9D91-3C518C2C3983}"/>
              </a:ext>
            </a:extLst>
          </p:cNvPr>
          <p:cNvPicPr>
            <a:picLocks noChangeAspect="1"/>
          </p:cNvPicPr>
          <p:nvPr/>
        </p:nvPicPr>
        <p:blipFill rotWithShape="1">
          <a:blip r:embed="rId3"/>
          <a:srcRect t="10499" b="-10499"/>
          <a:stretch/>
        </p:blipFill>
        <p:spPr>
          <a:xfrm>
            <a:off x="294954" y="1307592"/>
            <a:ext cx="4315146" cy="3200400"/>
          </a:xfrm>
          <a:prstGeom prst="rect">
            <a:avLst/>
          </a:prstGeom>
        </p:spPr>
      </p:pic>
      <p:grpSp>
        <p:nvGrpSpPr>
          <p:cNvPr id="8" name="Group 7"/>
          <p:cNvGrpSpPr/>
          <p:nvPr/>
        </p:nvGrpSpPr>
        <p:grpSpPr>
          <a:xfrm>
            <a:off x="3162300" y="1543050"/>
            <a:ext cx="5627700" cy="2297430"/>
            <a:chOff x="3162300" y="1543050"/>
            <a:chExt cx="5627700" cy="2297430"/>
          </a:xfrm>
        </p:grpSpPr>
        <p:pic>
          <p:nvPicPr>
            <p:cNvPr id="6" name="Picture 5" descr="A close up of a device&#10;&#10;Description generated with high confidence">
              <a:extLst>
                <a:ext uri="{FF2B5EF4-FFF2-40B4-BE49-F238E27FC236}">
                  <a16:creationId xmlns:a16="http://schemas.microsoft.com/office/drawing/2014/main" id="{BCC0A580-BBA2-4659-BF1C-0D0F1F47C311}"/>
                </a:ext>
              </a:extLst>
            </p:cNvPr>
            <p:cNvPicPr>
              <a:picLocks noChangeAspect="1"/>
            </p:cNvPicPr>
            <p:nvPr/>
          </p:nvPicPr>
          <p:blipFill rotWithShape="1">
            <a:blip r:embed="rId4"/>
            <a:srcRect t="14154" b="13519"/>
            <a:stretch/>
          </p:blipFill>
          <p:spPr>
            <a:xfrm>
              <a:off x="4827600" y="1737360"/>
              <a:ext cx="3962400" cy="2103120"/>
            </a:xfrm>
            <a:prstGeom prst="rect">
              <a:avLst/>
            </a:prstGeom>
          </p:spPr>
        </p:pic>
        <p:sp>
          <p:nvSpPr>
            <p:cNvPr id="7" name="TextBox 6">
              <a:extLst>
                <a:ext uri="{FF2B5EF4-FFF2-40B4-BE49-F238E27FC236}">
                  <a16:creationId xmlns:a16="http://schemas.microsoft.com/office/drawing/2014/main" id="{3E4395B6-7B4F-484E-8D9F-C554AE5E7E59}"/>
                </a:ext>
              </a:extLst>
            </p:cNvPr>
            <p:cNvSpPr txBox="1"/>
            <p:nvPr/>
          </p:nvSpPr>
          <p:spPr>
            <a:xfrm>
              <a:off x="4838700" y="1543050"/>
              <a:ext cx="139814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Photoreceptors</a:t>
              </a:r>
            </a:p>
          </p:txBody>
        </p:sp>
        <p:sp>
          <p:nvSpPr>
            <p:cNvPr id="2" name="Rectangle 1"/>
            <p:cNvSpPr/>
            <p:nvPr/>
          </p:nvSpPr>
          <p:spPr>
            <a:xfrm>
              <a:off x="3162300" y="2266950"/>
              <a:ext cx="190500" cy="381000"/>
            </a:xfrm>
            <a:prstGeom prst="rect">
              <a:avLst/>
            </a:prstGeom>
            <a:noFill/>
            <a:ln w="38100">
              <a:solidFill>
                <a:srgbClr val="3A9E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cxnSp>
          <p:nvCxnSpPr>
            <p:cNvPr id="5" name="Straight Arrow Connector 4"/>
            <p:cNvCxnSpPr>
              <a:stCxn id="2" idx="3"/>
            </p:cNvCxnSpPr>
            <p:nvPr/>
          </p:nvCxnSpPr>
          <p:spPr>
            <a:xfrm>
              <a:off x="3352800" y="2457450"/>
              <a:ext cx="1409700" cy="0"/>
            </a:xfrm>
            <a:prstGeom prst="straightConnector1">
              <a:avLst/>
            </a:prstGeom>
            <a:ln w="38100">
              <a:solidFill>
                <a:srgbClr val="3A9ED9"/>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itle 9">
            <a:extLst>
              <a:ext uri="{FF2B5EF4-FFF2-40B4-BE49-F238E27FC236}">
                <a16:creationId xmlns:a16="http://schemas.microsoft.com/office/drawing/2014/main" id="{EFA6F0B9-A0AB-AE41-9E34-90865B6B0DCF}"/>
              </a:ext>
            </a:extLst>
          </p:cNvPr>
          <p:cNvSpPr>
            <a:spLocks noGrp="1"/>
          </p:cNvSpPr>
          <p:nvPr>
            <p:ph type="title"/>
          </p:nvPr>
        </p:nvSpPr>
        <p:spPr/>
        <p:txBody>
          <a:bodyPr/>
          <a:lstStyle/>
          <a:p>
            <a:r>
              <a:rPr lang="en-US" dirty="0"/>
              <a:t>Anatomy of the human eye</a:t>
            </a:r>
          </a:p>
        </p:txBody>
      </p:sp>
    </p:spTree>
    <p:extLst>
      <p:ext uri="{BB962C8B-B14F-4D97-AF65-F5344CB8AC3E}">
        <p14:creationId xmlns:p14="http://schemas.microsoft.com/office/powerpoint/2010/main" val="382615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424EEFE-CA74-5B42-9C66-05D0A42398EB}"/>
              </a:ext>
            </a:extLst>
          </p:cNvPr>
          <p:cNvSpPr>
            <a:spLocks noGrp="1"/>
          </p:cNvSpPr>
          <p:nvPr>
            <p:ph idx="1"/>
          </p:nvPr>
        </p:nvSpPr>
        <p:spPr/>
        <p:txBody>
          <a:bodyPr/>
          <a:lstStyle/>
          <a:p>
            <a:endParaRPr lang="en-US"/>
          </a:p>
        </p:txBody>
      </p:sp>
      <p:sp>
        <p:nvSpPr>
          <p:cNvPr id="9" name="TextBox 8">
            <a:extLst>
              <a:ext uri="{FF2B5EF4-FFF2-40B4-BE49-F238E27FC236}">
                <a16:creationId xmlns:a16="http://schemas.microsoft.com/office/drawing/2014/main" id="{05ABDCAC-142F-45F1-BECE-45447791544F}"/>
              </a:ext>
            </a:extLst>
          </p:cNvPr>
          <p:cNvSpPr txBox="1"/>
          <p:nvPr/>
        </p:nvSpPr>
        <p:spPr>
          <a:xfrm>
            <a:off x="1410331" y="2605420"/>
            <a:ext cx="105189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12121"/>
                </a:solidFill>
                <a:effectLst/>
                <a:uLnTx/>
                <a:uFillTx/>
                <a:latin typeface="Arial"/>
                <a:cs typeface="Arial"/>
                <a:sym typeface="Arial"/>
              </a:rPr>
              <a:t>0.5% 8.0%</a:t>
            </a:r>
          </a:p>
        </p:txBody>
      </p:sp>
      <p:pic>
        <p:nvPicPr>
          <p:cNvPr id="10" name="Picture 9">
            <a:extLst>
              <a:ext uri="{FF2B5EF4-FFF2-40B4-BE49-F238E27FC236}">
                <a16:creationId xmlns:a16="http://schemas.microsoft.com/office/drawing/2014/main" id="{815ADEF2-84C5-4D3A-8A46-A0AA3C155F47}"/>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1600200" y="2959678"/>
            <a:ext cx="640080" cy="588872"/>
          </a:xfrm>
          <a:prstGeom prst="rect">
            <a:avLst/>
          </a:prstGeom>
        </p:spPr>
      </p:pic>
      <p:grpSp>
        <p:nvGrpSpPr>
          <p:cNvPr id="3" name="Group 2">
            <a:extLst>
              <a:ext uri="{FF2B5EF4-FFF2-40B4-BE49-F238E27FC236}">
                <a16:creationId xmlns:a16="http://schemas.microsoft.com/office/drawing/2014/main" id="{503E96C8-4004-0B45-A3A9-4A00D4BCA040}"/>
              </a:ext>
            </a:extLst>
          </p:cNvPr>
          <p:cNvGrpSpPr/>
          <p:nvPr/>
        </p:nvGrpSpPr>
        <p:grpSpPr>
          <a:xfrm>
            <a:off x="4332394" y="1015391"/>
            <a:ext cx="3557562" cy="4072412"/>
            <a:chOff x="4332394" y="1015391"/>
            <a:chExt cx="3557562" cy="4072412"/>
          </a:xfrm>
        </p:grpSpPr>
        <p:pic>
          <p:nvPicPr>
            <p:cNvPr id="11" name="Picture 2" descr="Image result for color blind">
              <a:extLst>
                <a:ext uri="{FF2B5EF4-FFF2-40B4-BE49-F238E27FC236}">
                  <a16:creationId xmlns:a16="http://schemas.microsoft.com/office/drawing/2014/main" id="{1C76679B-C021-4797-AFC1-E2CEE67B29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332394" y="1291528"/>
              <a:ext cx="3488498" cy="3488498"/>
            </a:xfrm>
            <a:prstGeom prst="rect">
              <a:avLst/>
            </a:prstGeom>
            <a:noFill/>
            <a:ln>
              <a:noFill/>
            </a:ln>
            <a:effectLst>
              <a:outerShdw blurRad="50800" dist="76200" dir="2700000" algn="tl" rotWithShape="0">
                <a:prstClr val="black">
                  <a:alpha val="40000"/>
                </a:prstClr>
              </a:outerShdw>
            </a:effectLst>
          </p:spPr>
        </p:pic>
        <p:sp>
          <p:nvSpPr>
            <p:cNvPr id="2" name="TextBox 1">
              <a:extLst>
                <a:ext uri="{FF2B5EF4-FFF2-40B4-BE49-F238E27FC236}">
                  <a16:creationId xmlns:a16="http://schemas.microsoft.com/office/drawing/2014/main" id="{A68E0B33-BB7A-46D9-86B0-2429426ADA51}"/>
                </a:ext>
              </a:extLst>
            </p:cNvPr>
            <p:cNvSpPr txBox="1"/>
            <p:nvPr/>
          </p:nvSpPr>
          <p:spPr>
            <a:xfrm>
              <a:off x="4369124" y="4780026"/>
              <a:ext cx="170751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Lack of Red Cones</a:t>
              </a:r>
            </a:p>
          </p:txBody>
        </p:sp>
        <p:sp>
          <p:nvSpPr>
            <p:cNvPr id="12" name="TextBox 11">
              <a:extLst>
                <a:ext uri="{FF2B5EF4-FFF2-40B4-BE49-F238E27FC236}">
                  <a16:creationId xmlns:a16="http://schemas.microsoft.com/office/drawing/2014/main" id="{22503FBB-1DAD-45C2-BDD4-AF0907A2A222}"/>
                </a:ext>
              </a:extLst>
            </p:cNvPr>
            <p:cNvSpPr txBox="1"/>
            <p:nvPr/>
          </p:nvSpPr>
          <p:spPr>
            <a:xfrm>
              <a:off x="6050182" y="4778866"/>
              <a:ext cx="173797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Lack of Blue Cones</a:t>
              </a:r>
            </a:p>
          </p:txBody>
        </p:sp>
        <p:sp>
          <p:nvSpPr>
            <p:cNvPr id="13" name="TextBox 12">
              <a:extLst>
                <a:ext uri="{FF2B5EF4-FFF2-40B4-BE49-F238E27FC236}">
                  <a16:creationId xmlns:a16="http://schemas.microsoft.com/office/drawing/2014/main" id="{F84BAAF4-5A4A-4A8B-BC78-608C51122F27}"/>
                </a:ext>
              </a:extLst>
            </p:cNvPr>
            <p:cNvSpPr txBox="1"/>
            <p:nvPr/>
          </p:nvSpPr>
          <p:spPr>
            <a:xfrm>
              <a:off x="6014121" y="1015391"/>
              <a:ext cx="187583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Lack of Green Cones</a:t>
              </a:r>
            </a:p>
          </p:txBody>
        </p:sp>
      </p:grpSp>
      <p:sp>
        <p:nvSpPr>
          <p:cNvPr id="6" name="Title 5">
            <a:extLst>
              <a:ext uri="{FF2B5EF4-FFF2-40B4-BE49-F238E27FC236}">
                <a16:creationId xmlns:a16="http://schemas.microsoft.com/office/drawing/2014/main" id="{454D0B4E-2490-7049-A10F-BD29625E893D}"/>
              </a:ext>
            </a:extLst>
          </p:cNvPr>
          <p:cNvSpPr>
            <a:spLocks noGrp="1"/>
          </p:cNvSpPr>
          <p:nvPr>
            <p:ph type="title"/>
          </p:nvPr>
        </p:nvSpPr>
        <p:spPr/>
        <p:txBody>
          <a:bodyPr/>
          <a:lstStyle/>
          <a:p>
            <a:r>
              <a:rPr lang="en-US" dirty="0"/>
              <a:t>Color blindness</a:t>
            </a:r>
          </a:p>
        </p:txBody>
      </p:sp>
    </p:spTree>
    <p:extLst>
      <p:ext uri="{BB962C8B-B14F-4D97-AF65-F5344CB8AC3E}">
        <p14:creationId xmlns:p14="http://schemas.microsoft.com/office/powerpoint/2010/main" val="13285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53F01-AC92-3A4D-99E8-E232D9443E16}"/>
              </a:ext>
            </a:extLst>
          </p:cNvPr>
          <p:cNvSpPr>
            <a:spLocks noGrp="1"/>
          </p:cNvSpPr>
          <p:nvPr>
            <p:ph type="title"/>
          </p:nvPr>
        </p:nvSpPr>
        <p:spPr>
          <a:xfrm>
            <a:off x="291702" y="253814"/>
            <a:ext cx="8318898" cy="739168"/>
          </a:xfrm>
        </p:spPr>
        <p:txBody>
          <a:bodyPr/>
          <a:lstStyle/>
          <a:p>
            <a:r>
              <a:rPr lang="en-US" dirty="0"/>
              <a:t>A picture is worth a thousand </a:t>
            </a:r>
            <a:r>
              <a:rPr lang="en-US" strike="sngStrike" dirty="0">
                <a:solidFill>
                  <a:srgbClr val="3A9ED9"/>
                </a:solidFill>
              </a:rPr>
              <a:t>words</a:t>
            </a:r>
            <a:r>
              <a:rPr lang="en-US" dirty="0"/>
              <a:t> rows</a:t>
            </a:r>
          </a:p>
        </p:txBody>
      </p:sp>
      <p:sp>
        <p:nvSpPr>
          <p:cNvPr id="3" name="Content Placeholder 2">
            <a:extLst>
              <a:ext uri="{FF2B5EF4-FFF2-40B4-BE49-F238E27FC236}">
                <a16:creationId xmlns:a16="http://schemas.microsoft.com/office/drawing/2014/main" id="{3339DD90-22BE-6745-98C7-29B22DC2392D}"/>
              </a:ext>
            </a:extLst>
          </p:cNvPr>
          <p:cNvSpPr>
            <a:spLocks noGrp="1"/>
          </p:cNvSpPr>
          <p:nvPr>
            <p:ph idx="1"/>
          </p:nvPr>
        </p:nvSpPr>
        <p:spPr/>
        <p:txBody>
          <a:bodyPr/>
          <a:lstStyle/>
          <a:p>
            <a:pPr marL="0" indent="0">
              <a:buNone/>
            </a:pPr>
            <a:r>
              <a:rPr lang="en-US" dirty="0"/>
              <a:t>Which is the most profitable year?</a:t>
            </a:r>
          </a:p>
        </p:txBody>
      </p:sp>
      <p:pic>
        <p:nvPicPr>
          <p:cNvPr id="5" name="Picture 4">
            <a:extLst>
              <a:ext uri="{FF2B5EF4-FFF2-40B4-BE49-F238E27FC236}">
                <a16:creationId xmlns:a16="http://schemas.microsoft.com/office/drawing/2014/main" id="{453F5DA5-55D7-314F-B4EA-F3DEE3BB9C14}"/>
              </a:ext>
            </a:extLst>
          </p:cNvPr>
          <p:cNvPicPr>
            <a:picLocks noChangeAspect="1"/>
          </p:cNvPicPr>
          <p:nvPr/>
        </p:nvPicPr>
        <p:blipFill>
          <a:blip r:embed="rId3"/>
          <a:stretch>
            <a:fillRect/>
          </a:stretch>
        </p:blipFill>
        <p:spPr>
          <a:xfrm>
            <a:off x="152400" y="1695450"/>
            <a:ext cx="8255000" cy="3390900"/>
          </a:xfrm>
          <a:prstGeom prst="rect">
            <a:avLst/>
          </a:prstGeom>
        </p:spPr>
      </p:pic>
    </p:spTree>
    <p:extLst>
      <p:ext uri="{BB962C8B-B14F-4D97-AF65-F5344CB8AC3E}">
        <p14:creationId xmlns:p14="http://schemas.microsoft.com/office/powerpoint/2010/main" val="33945533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84" name="Shape 84"/>
          <p:cNvSpPr txBox="1">
            <a:spLocks noGrp="1"/>
          </p:cNvSpPr>
          <p:nvPr>
            <p:ph idx="1"/>
          </p:nvPr>
        </p:nvSpPr>
        <p:spPr>
          <a:prstGeom prst="rect">
            <a:avLst/>
          </a:prstGeom>
        </p:spPr>
        <p:txBody>
          <a:bodyPr lIns="91425" tIns="91425" rIns="91425" bIns="91425" anchor="t" anchorCtr="0">
            <a:noAutofit/>
          </a:bodyPr>
          <a:lstStyle/>
          <a:p>
            <a:pPr marL="0" lvl="0" indent="0" rtl="0">
              <a:spcBef>
                <a:spcPts val="0"/>
              </a:spcBef>
              <a:spcAft>
                <a:spcPts val="0"/>
              </a:spcAft>
              <a:buClr>
                <a:srgbClr val="434343"/>
              </a:buClr>
              <a:buSzPct val="100000"/>
              <a:buNone/>
            </a:pPr>
            <a:r>
              <a:rPr lang="en-US" sz="2400" dirty="0">
                <a:solidFill>
                  <a:srgbClr val="434343"/>
                </a:solidFill>
                <a:latin typeface="Proxima Nova"/>
                <a:ea typeface="Proxima Nova"/>
                <a:cs typeface="Proxima Nova"/>
                <a:sym typeface="Proxima Nova"/>
              </a:rPr>
              <a:t>Instead of </a:t>
            </a:r>
            <a:r>
              <a:rPr lang="en-US" sz="2400" b="1" dirty="0">
                <a:solidFill>
                  <a:srgbClr val="FF0000"/>
                </a:solidFill>
                <a:latin typeface="Proxima Nova"/>
                <a:ea typeface="Proxima Nova"/>
                <a:cs typeface="Proxima Nova"/>
                <a:sym typeface="Proxima Nova"/>
              </a:rPr>
              <a:t>red</a:t>
            </a:r>
            <a:r>
              <a:rPr lang="en-US" sz="2400" dirty="0">
                <a:solidFill>
                  <a:srgbClr val="434343"/>
                </a:solidFill>
                <a:latin typeface="Proxima Nova"/>
                <a:ea typeface="Proxima Nova"/>
                <a:cs typeface="Proxima Nova"/>
                <a:sym typeface="Proxima Nova"/>
              </a:rPr>
              <a:t> and </a:t>
            </a:r>
            <a:r>
              <a:rPr lang="en-US" sz="2400" b="1" dirty="0">
                <a:solidFill>
                  <a:srgbClr val="00B050"/>
                </a:solidFill>
                <a:latin typeface="Proxima Nova"/>
                <a:ea typeface="Proxima Nova"/>
                <a:cs typeface="Proxima Nova"/>
                <a:sym typeface="Proxima Nova"/>
              </a:rPr>
              <a:t>green</a:t>
            </a:r>
            <a:r>
              <a:rPr lang="en-US" sz="2400" dirty="0">
                <a:solidFill>
                  <a:srgbClr val="434343"/>
                </a:solidFill>
                <a:latin typeface="Proxima Nova"/>
                <a:ea typeface="Proxima Nova"/>
                <a:cs typeface="Proxima Nova"/>
                <a:sym typeface="Proxima Nova"/>
              </a:rPr>
              <a:t> </a:t>
            </a:r>
          </a:p>
          <a:p>
            <a:pPr marL="0" lvl="0" indent="0" rtl="0">
              <a:spcBef>
                <a:spcPts val="0"/>
              </a:spcBef>
              <a:spcAft>
                <a:spcPts val="0"/>
              </a:spcAft>
              <a:buClr>
                <a:srgbClr val="434343"/>
              </a:buClr>
              <a:buSzPct val="100000"/>
              <a:buNone/>
            </a:pPr>
            <a:r>
              <a:rPr lang="en-US" sz="2400" dirty="0">
                <a:solidFill>
                  <a:srgbClr val="434343"/>
                </a:solidFill>
                <a:latin typeface="Proxima Nova"/>
                <a:ea typeface="Proxima Nova"/>
                <a:cs typeface="Proxima Nova"/>
                <a:sym typeface="Proxima Nova"/>
              </a:rPr>
              <a:t>				use </a:t>
            </a:r>
            <a:r>
              <a:rPr lang="en-US" sz="2400" b="1" dirty="0">
                <a:solidFill>
                  <a:srgbClr val="0070C0"/>
                </a:solidFill>
                <a:latin typeface="Proxima Nova"/>
                <a:ea typeface="Proxima Nova"/>
                <a:cs typeface="Proxima Nova"/>
                <a:sym typeface="Proxima Nova"/>
              </a:rPr>
              <a:t>blue</a:t>
            </a:r>
            <a:r>
              <a:rPr lang="en-US" sz="2400" dirty="0">
                <a:solidFill>
                  <a:srgbClr val="434343"/>
                </a:solidFill>
                <a:latin typeface="Proxima Nova"/>
                <a:ea typeface="Proxima Nova"/>
                <a:cs typeface="Proxima Nova"/>
                <a:sym typeface="Proxima Nova"/>
              </a:rPr>
              <a:t> and </a:t>
            </a:r>
            <a:r>
              <a:rPr lang="en-US" sz="2400" b="1" dirty="0">
                <a:solidFill>
                  <a:srgbClr val="FFC000"/>
                </a:solidFill>
                <a:latin typeface="Proxima Nova"/>
                <a:ea typeface="Proxima Nova"/>
                <a:cs typeface="Proxima Nova"/>
                <a:sym typeface="Proxima Nova"/>
              </a:rPr>
              <a:t>orange</a:t>
            </a:r>
          </a:p>
          <a:p>
            <a:pPr marL="76200" lvl="0">
              <a:spcAft>
                <a:spcPts val="0"/>
              </a:spcAft>
              <a:buClr>
                <a:srgbClr val="434343"/>
              </a:buClr>
            </a:pPr>
            <a:endParaRPr lang="en-US" sz="2400" b="1" dirty="0">
              <a:solidFill>
                <a:schemeClr val="accent4">
                  <a:lumMod val="75000"/>
                </a:schemeClr>
              </a:solidFill>
              <a:latin typeface="Proxima Nova"/>
              <a:ea typeface="Proxima Nova"/>
              <a:cs typeface="Proxima Nova"/>
              <a:sym typeface="Proxima Nova"/>
              <a:hlinkClick r:id="rId3"/>
            </a:endParaRPr>
          </a:p>
          <a:p>
            <a:pPr marL="76200" lvl="0">
              <a:spcAft>
                <a:spcPts val="0"/>
              </a:spcAft>
              <a:buClr>
                <a:srgbClr val="434343"/>
              </a:buClr>
            </a:pPr>
            <a:endParaRPr lang="en-US" sz="2400" dirty="0">
              <a:solidFill>
                <a:schemeClr val="accent4">
                  <a:lumMod val="75000"/>
                </a:schemeClr>
              </a:solidFill>
              <a:latin typeface="Proxima Nova"/>
              <a:ea typeface="Proxima Nova"/>
              <a:cs typeface="Proxima Nova"/>
              <a:sym typeface="Proxima Nova"/>
              <a:hlinkClick r:id="rId3"/>
            </a:endParaRPr>
          </a:p>
          <a:p>
            <a:pPr marL="0" lvl="0" indent="0">
              <a:spcAft>
                <a:spcPts val="0"/>
              </a:spcAft>
              <a:buClr>
                <a:srgbClr val="434343"/>
              </a:buClr>
              <a:buNone/>
            </a:pPr>
            <a:endParaRPr lang="en-US" sz="2400" dirty="0">
              <a:solidFill>
                <a:schemeClr val="accent4">
                  <a:lumMod val="75000"/>
                </a:schemeClr>
              </a:solidFill>
              <a:latin typeface="Proxima Nova"/>
              <a:ea typeface="Proxima Nova"/>
              <a:cs typeface="Proxima Nova"/>
              <a:sym typeface="Proxima Nova"/>
              <a:hlinkClick r:id="rId3"/>
            </a:endParaRPr>
          </a:p>
          <a:p>
            <a:pPr marL="0" lvl="0" indent="0">
              <a:spcAft>
                <a:spcPts val="0"/>
              </a:spcAft>
              <a:buClr>
                <a:srgbClr val="434343"/>
              </a:buClr>
              <a:buNone/>
            </a:pPr>
            <a:r>
              <a:rPr lang="en-US" dirty="0">
                <a:solidFill>
                  <a:srgbClr val="434343"/>
                </a:solidFill>
                <a:latin typeface="Proxima Nova"/>
                <a:ea typeface="Proxima Nova"/>
                <a:cs typeface="Proxima Nova"/>
                <a:sym typeface="Proxima Nova"/>
              </a:rPr>
              <a:t>Resources:</a:t>
            </a:r>
            <a:endParaRPr lang="en-US" dirty="0">
              <a:solidFill>
                <a:schemeClr val="accent4">
                  <a:lumMod val="75000"/>
                </a:schemeClr>
              </a:solidFill>
              <a:latin typeface="Proxima Nova"/>
              <a:ea typeface="Proxima Nova"/>
              <a:cs typeface="Proxima Nova"/>
              <a:sym typeface="Proxima Nova"/>
              <a:hlinkClick r:id="" action="ppaction://noaction">
                <a:extLst>
                  <a:ext uri="{A12FA001-AC4F-418D-AE19-62706E023703}">
                    <ahyp:hlinkClr xmlns:ahyp="http://schemas.microsoft.com/office/drawing/2018/hyperlinkcolor" val="tx"/>
                  </a:ext>
                </a:extLst>
              </a:hlinkClick>
            </a:endParaRPr>
          </a:p>
          <a:p>
            <a:pPr marL="0" lvl="0" indent="0">
              <a:spcAft>
                <a:spcPts val="0"/>
              </a:spcAft>
              <a:buClr>
                <a:srgbClr val="434343"/>
              </a:buClr>
              <a:buNone/>
            </a:pPr>
            <a:r>
              <a:rPr lang="en-US" dirty="0">
                <a:solidFill>
                  <a:schemeClr val="accent3"/>
                </a:solidFill>
                <a:latin typeface="Proxima Nova"/>
                <a:ea typeface="Proxima Nova"/>
                <a:cs typeface="Proxima Nova"/>
                <a:sym typeface="Proxima Nova"/>
                <a:hlinkClick r:id="" action="ppaction://noaction">
                  <a:extLst>
                    <a:ext uri="{A12FA001-AC4F-418D-AE19-62706E023703}">
                      <ahyp:hlinkClr xmlns:ahyp="http://schemas.microsoft.com/office/drawing/2018/hyperlinkcolor" val="tx"/>
                    </a:ext>
                  </a:extLst>
                </a:hlinkClick>
              </a:rPr>
              <a:t>http://asada.tukusi.ne.jp/cvsimulator/e/</a:t>
            </a:r>
            <a:endParaRPr lang="en-US" dirty="0">
              <a:solidFill>
                <a:schemeClr val="accent3"/>
              </a:solidFill>
              <a:latin typeface="Proxima Nova"/>
              <a:ea typeface="Proxima Nova"/>
              <a:cs typeface="Proxima Nova"/>
              <a:sym typeface="Proxima Nova"/>
            </a:endParaRPr>
          </a:p>
          <a:p>
            <a:pPr marL="0" lvl="0" indent="0">
              <a:spcAft>
                <a:spcPts val="0"/>
              </a:spcAft>
              <a:buClr>
                <a:srgbClr val="434343"/>
              </a:buClr>
              <a:buNone/>
            </a:pPr>
            <a:r>
              <a:rPr lang="en-US" dirty="0">
                <a:solidFill>
                  <a:schemeClr val="accent3"/>
                </a:solid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https://accessgarage.wordpress.com/2013/02/09/458/</a:t>
            </a:r>
            <a:endParaRPr lang="en-US" dirty="0">
              <a:solidFill>
                <a:schemeClr val="accent3"/>
              </a:solidFill>
              <a:latin typeface="Proxima Nova"/>
              <a:ea typeface="Proxima Nova"/>
              <a:cs typeface="Proxima Nova"/>
              <a:sym typeface="Proxima Nova"/>
            </a:endParaRPr>
          </a:p>
          <a:p>
            <a:pPr marL="76200" lvl="0">
              <a:spcAft>
                <a:spcPts val="0"/>
              </a:spcAft>
              <a:buClr>
                <a:srgbClr val="434343"/>
              </a:buClr>
            </a:pPr>
            <a:endParaRPr lang="en" sz="2400" b="1" dirty="0">
              <a:solidFill>
                <a:schemeClr val="accent4">
                  <a:lumMod val="75000"/>
                </a:schemeClr>
              </a:solidFill>
              <a:latin typeface="Proxima Nova"/>
              <a:ea typeface="Proxima Nova"/>
              <a:cs typeface="Proxima Nova"/>
              <a:sym typeface="Proxima Nova"/>
            </a:endParaRPr>
          </a:p>
        </p:txBody>
      </p:sp>
      <p:sp>
        <p:nvSpPr>
          <p:cNvPr id="3" name="Title 2">
            <a:extLst>
              <a:ext uri="{FF2B5EF4-FFF2-40B4-BE49-F238E27FC236}">
                <a16:creationId xmlns:a16="http://schemas.microsoft.com/office/drawing/2014/main" id="{5FD23DC9-A251-034B-B00E-334017D61DA4}"/>
              </a:ext>
            </a:extLst>
          </p:cNvPr>
          <p:cNvSpPr>
            <a:spLocks noGrp="1"/>
          </p:cNvSpPr>
          <p:nvPr>
            <p:ph type="title"/>
          </p:nvPr>
        </p:nvSpPr>
        <p:spPr/>
        <p:txBody>
          <a:bodyPr/>
          <a:lstStyle/>
          <a:p>
            <a:r>
              <a:rPr lang="en-US" dirty="0"/>
              <a:t>Color blindness</a:t>
            </a:r>
          </a:p>
        </p:txBody>
      </p:sp>
    </p:spTree>
    <p:extLst>
      <p:ext uri="{BB962C8B-B14F-4D97-AF65-F5344CB8AC3E}">
        <p14:creationId xmlns:p14="http://schemas.microsoft.com/office/powerpoint/2010/main" val="152027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4DD41A-6285-414F-ADF2-3DD148331FE9}"/>
              </a:ext>
            </a:extLst>
          </p:cNvPr>
          <p:cNvSpPr>
            <a:spLocks noGrp="1"/>
          </p:cNvSpPr>
          <p:nvPr>
            <p:ph type="ctrTitle"/>
          </p:nvPr>
        </p:nvSpPr>
        <p:spPr/>
        <p:txBody>
          <a:bodyPr/>
          <a:lstStyle/>
          <a:p>
            <a:r>
              <a:rPr lang="en-US" dirty="0"/>
              <a:t>HIGHLIGHT</a:t>
            </a:r>
          </a:p>
        </p:txBody>
      </p:sp>
      <p:sp>
        <p:nvSpPr>
          <p:cNvPr id="5" name="Subtitle 4">
            <a:extLst>
              <a:ext uri="{FF2B5EF4-FFF2-40B4-BE49-F238E27FC236}">
                <a16:creationId xmlns:a16="http://schemas.microsoft.com/office/drawing/2014/main" id="{80286BDD-BB20-CA4D-A0EC-A022A900270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048211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pic>
        <p:nvPicPr>
          <p:cNvPr id="1026" name="Picture 2" descr="Image result for camouflage animals">
            <a:extLst>
              <a:ext uri="{FF2B5EF4-FFF2-40B4-BE49-F238E27FC236}">
                <a16:creationId xmlns:a16="http://schemas.microsoft.com/office/drawing/2014/main" id="{628813B8-F1BF-4252-BED0-885487D971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5478"/>
          <a:stretch/>
        </p:blipFill>
        <p:spPr bwMode="auto">
          <a:xfrm>
            <a:off x="914400" y="1853946"/>
            <a:ext cx="2624328" cy="174650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CE0DACCD-4A18-EF4F-9243-18EAD9FDE342}"/>
              </a:ext>
            </a:extLst>
          </p:cNvPr>
          <p:cNvSpPr>
            <a:spLocks noGrp="1"/>
          </p:cNvSpPr>
          <p:nvPr>
            <p:ph idx="1"/>
          </p:nvPr>
        </p:nvSpPr>
        <p:spPr/>
        <p:txBody>
          <a:bodyPr/>
          <a:lstStyle/>
          <a:p>
            <a:endParaRPr lang="en-US"/>
          </a:p>
        </p:txBody>
      </p:sp>
      <p:pic>
        <p:nvPicPr>
          <p:cNvPr id="5" name="Picture 4" descr="A lion lying on the ground&#10;&#10;Description generated with very high confidence">
            <a:extLst>
              <a:ext uri="{FF2B5EF4-FFF2-40B4-BE49-F238E27FC236}">
                <a16:creationId xmlns:a16="http://schemas.microsoft.com/office/drawing/2014/main" id="{008C5933-9DD2-4813-960A-4216FE3469AD}"/>
              </a:ext>
            </a:extLst>
          </p:cNvPr>
          <p:cNvPicPr>
            <a:picLocks noChangeAspect="1"/>
          </p:cNvPicPr>
          <p:nvPr/>
        </p:nvPicPr>
        <p:blipFill rotWithShape="1">
          <a:blip r:embed="rId4"/>
          <a:srcRect t="5266" b="5999"/>
          <a:stretch/>
        </p:blipFill>
        <p:spPr>
          <a:xfrm>
            <a:off x="5607856" y="1850045"/>
            <a:ext cx="2624328" cy="1746504"/>
          </a:xfrm>
          <a:prstGeom prst="rect">
            <a:avLst/>
          </a:prstGeom>
        </p:spPr>
      </p:pic>
      <p:sp>
        <p:nvSpPr>
          <p:cNvPr id="2" name="TextBox 1">
            <a:extLst>
              <a:ext uri="{FF2B5EF4-FFF2-40B4-BE49-F238E27FC236}">
                <a16:creationId xmlns:a16="http://schemas.microsoft.com/office/drawing/2014/main" id="{7F108CEC-1BCE-49C8-956C-24735A32A0AB}"/>
              </a:ext>
            </a:extLst>
          </p:cNvPr>
          <p:cNvSpPr txBox="1"/>
          <p:nvPr/>
        </p:nvSpPr>
        <p:spPr>
          <a:xfrm>
            <a:off x="1363186" y="3625936"/>
            <a:ext cx="1726755" cy="307777"/>
          </a:xfrm>
          <a:prstGeom prst="rect">
            <a:avLst/>
          </a:prstGeom>
          <a:noFill/>
        </p:spPr>
        <p:txBody>
          <a:bodyPr wrap="none" rtlCol="0">
            <a:spAutoFit/>
          </a:bodyPr>
          <a:lstStyle/>
          <a:p>
            <a:r>
              <a:rPr lang="en-US" dirty="0"/>
              <a:t>Florida Bark Mantis</a:t>
            </a:r>
          </a:p>
        </p:txBody>
      </p:sp>
      <p:sp>
        <p:nvSpPr>
          <p:cNvPr id="3" name="Oval 2">
            <a:extLst>
              <a:ext uri="{FF2B5EF4-FFF2-40B4-BE49-F238E27FC236}">
                <a16:creationId xmlns:a16="http://schemas.microsoft.com/office/drawing/2014/main" id="{EB32FD51-6CC9-334B-B500-FA1004CC7D5E}"/>
              </a:ext>
            </a:extLst>
          </p:cNvPr>
          <p:cNvSpPr/>
          <p:nvPr/>
        </p:nvSpPr>
        <p:spPr>
          <a:xfrm rot="1936970">
            <a:off x="1905000" y="2114550"/>
            <a:ext cx="1447800" cy="838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0273EC69-4E45-8A48-9EE5-2174E3126ABB}"/>
              </a:ext>
            </a:extLst>
          </p:cNvPr>
          <p:cNvSpPr>
            <a:spLocks noGrp="1"/>
          </p:cNvSpPr>
          <p:nvPr>
            <p:ph type="title"/>
          </p:nvPr>
        </p:nvSpPr>
        <p:spPr/>
        <p:txBody>
          <a:bodyPr/>
          <a:lstStyle/>
          <a:p>
            <a:r>
              <a:rPr lang="en-US" dirty="0"/>
              <a:t>Discriminate background</a:t>
            </a:r>
          </a:p>
        </p:txBody>
      </p:sp>
    </p:spTree>
    <p:extLst>
      <p:ext uri="{BB962C8B-B14F-4D97-AF65-F5344CB8AC3E}">
        <p14:creationId xmlns:p14="http://schemas.microsoft.com/office/powerpoint/2010/main" val="376910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0F8D7-BEE4-4447-94CE-8F6F7F9F553A}"/>
              </a:ext>
            </a:extLst>
          </p:cNvPr>
          <p:cNvSpPr>
            <a:spLocks noGrp="1"/>
          </p:cNvSpPr>
          <p:nvPr>
            <p:ph type="ctrTitle"/>
          </p:nvPr>
        </p:nvSpPr>
        <p:spPr/>
        <p:txBody>
          <a:bodyPr/>
          <a:lstStyle/>
          <a:p>
            <a:r>
              <a:rPr lang="en-US" dirty="0"/>
              <a:t>TEST:</a:t>
            </a:r>
            <a:br>
              <a:rPr lang="en-US" dirty="0"/>
            </a:br>
            <a:r>
              <a:rPr lang="en-US" dirty="0"/>
              <a:t>How many threes?</a:t>
            </a:r>
          </a:p>
        </p:txBody>
      </p:sp>
      <p:sp>
        <p:nvSpPr>
          <p:cNvPr id="5" name="Subtitle 4">
            <a:extLst>
              <a:ext uri="{FF2B5EF4-FFF2-40B4-BE49-F238E27FC236}">
                <a16:creationId xmlns:a16="http://schemas.microsoft.com/office/drawing/2014/main" id="{35652322-47C7-8D42-92B8-6397646F210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74731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34ED91-7107-C14A-AC37-EA8CB44C1C24}"/>
              </a:ext>
            </a:extLst>
          </p:cNvPr>
          <p:cNvSpPr>
            <a:spLocks noGrp="1"/>
          </p:cNvSpPr>
          <p:nvPr>
            <p:ph idx="1"/>
          </p:nvPr>
        </p:nvSpPr>
        <p:spPr/>
        <p:txBody>
          <a:bodyPr/>
          <a:lstStyle/>
          <a:p>
            <a:endParaRPr lang="en-US"/>
          </a:p>
        </p:txBody>
      </p:sp>
      <p:sp>
        <p:nvSpPr>
          <p:cNvPr id="77" name="Content Placeholder 5">
            <a:extLst>
              <a:ext uri="{FF2B5EF4-FFF2-40B4-BE49-F238E27FC236}">
                <a16:creationId xmlns:a16="http://schemas.microsoft.com/office/drawing/2014/main" id="{C01E6484-FDF2-4FB6-95A7-82070485FD69}"/>
              </a:ext>
            </a:extLst>
          </p:cNvPr>
          <p:cNvSpPr txBox="1">
            <a:spLocks/>
          </p:cNvSpPr>
          <p:nvPr/>
        </p:nvSpPr>
        <p:spPr>
          <a:xfrm>
            <a:off x="628650" y="1123950"/>
            <a:ext cx="7886700" cy="326350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4800" b="0" i="0" u="none" strike="noStrike" kern="1200" cap="none" spc="0" normalizeH="0" baseline="0" noProof="0" dirty="0">
                <a:ln>
                  <a:noFill/>
                </a:ln>
                <a:solidFill>
                  <a:sysClr val="window" lastClr="FFFFFF">
                    <a:lumMod val="65000"/>
                  </a:sysClr>
                </a:solidFill>
                <a:effectLst/>
                <a:uLnTx/>
                <a:uFillTx/>
                <a:latin typeface="Calibri" panose="020F0502020204030204"/>
                <a:ea typeface="+mn-ea"/>
                <a:cs typeface="+mn-cs"/>
                <a:sym typeface="Arial"/>
              </a:rPr>
              <a:t>5498731840</a:t>
            </a:r>
          </a:p>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4800" b="0" i="0" u="none" strike="noStrike" kern="1200" cap="none" spc="0" normalizeH="0" baseline="0" noProof="0" dirty="0">
                <a:ln>
                  <a:noFill/>
                </a:ln>
                <a:solidFill>
                  <a:sysClr val="window" lastClr="FFFFFF">
                    <a:lumMod val="65000"/>
                  </a:sysClr>
                </a:solidFill>
                <a:effectLst/>
                <a:uLnTx/>
                <a:uFillTx/>
                <a:latin typeface="Calibri" panose="020F0502020204030204"/>
                <a:ea typeface="+mn-ea"/>
                <a:cs typeface="+mn-cs"/>
                <a:sym typeface="Arial"/>
              </a:rPr>
              <a:t>4893128612</a:t>
            </a:r>
          </a:p>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4800" b="0" i="0" u="none" strike="noStrike" kern="1200" cap="none" spc="0" normalizeH="0" baseline="0" noProof="0" dirty="0">
                <a:ln>
                  <a:noFill/>
                </a:ln>
                <a:solidFill>
                  <a:sysClr val="window" lastClr="FFFFFF">
                    <a:lumMod val="65000"/>
                  </a:sysClr>
                </a:solidFill>
                <a:effectLst/>
                <a:uLnTx/>
                <a:uFillTx/>
                <a:latin typeface="Calibri" panose="020F0502020204030204"/>
                <a:ea typeface="+mn-ea"/>
                <a:cs typeface="+mn-cs"/>
                <a:sym typeface="Arial"/>
              </a:rPr>
              <a:t>2634085106</a:t>
            </a:r>
          </a:p>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4800" b="0" i="0" u="none" strike="noStrike" kern="1200" cap="none" spc="0" normalizeH="0" baseline="0" noProof="0" dirty="0">
                <a:ln>
                  <a:noFill/>
                </a:ln>
                <a:solidFill>
                  <a:sysClr val="window" lastClr="FFFFFF">
                    <a:lumMod val="65000"/>
                  </a:sysClr>
                </a:solidFill>
                <a:effectLst/>
                <a:uLnTx/>
                <a:uFillTx/>
                <a:latin typeface="Calibri" panose="020F0502020204030204"/>
                <a:ea typeface="+mn-ea"/>
                <a:cs typeface="+mn-cs"/>
                <a:sym typeface="Arial"/>
              </a:rPr>
              <a:t>1592059852</a:t>
            </a:r>
          </a:p>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4800" b="0" i="0" u="none" strike="noStrike" kern="1200" cap="none" spc="0" normalizeH="0" baseline="0" noProof="0" dirty="0">
                <a:ln>
                  <a:noFill/>
                </a:ln>
                <a:solidFill>
                  <a:sysClr val="window" lastClr="FFFFFF">
                    <a:lumMod val="65000"/>
                  </a:sysClr>
                </a:solidFill>
                <a:effectLst/>
                <a:uLnTx/>
                <a:uFillTx/>
                <a:latin typeface="Calibri" panose="020F0502020204030204"/>
                <a:ea typeface="+mn-ea"/>
                <a:cs typeface="+mn-cs"/>
                <a:sym typeface="Arial"/>
              </a:rPr>
              <a:t>3854634876</a:t>
            </a:r>
            <a:endParaRPr kumimoji="0" lang="en-US" sz="4000" b="0" i="0" u="none" strike="noStrike" kern="1200" cap="none" spc="0" normalizeH="0" baseline="0" noProof="0" dirty="0">
              <a:ln>
                <a:noFill/>
              </a:ln>
              <a:solidFill>
                <a:sysClr val="window" lastClr="FFFFFF">
                  <a:lumMod val="65000"/>
                </a:sysClr>
              </a:solidFill>
              <a:effectLst/>
              <a:uLnTx/>
              <a:uFillTx/>
              <a:latin typeface="Calibri" panose="020F0502020204030204"/>
              <a:ea typeface="+mn-ea"/>
              <a:cs typeface="+mn-cs"/>
              <a:sym typeface="Arial"/>
            </a:endParaRPr>
          </a:p>
        </p:txBody>
      </p:sp>
      <p:sp>
        <p:nvSpPr>
          <p:cNvPr id="4" name="Title 3">
            <a:extLst>
              <a:ext uri="{FF2B5EF4-FFF2-40B4-BE49-F238E27FC236}">
                <a16:creationId xmlns:a16="http://schemas.microsoft.com/office/drawing/2014/main" id="{5061756B-3CD5-6240-A773-965C2B9ADC0C}"/>
              </a:ext>
            </a:extLst>
          </p:cNvPr>
          <p:cNvSpPr>
            <a:spLocks noGrp="1"/>
          </p:cNvSpPr>
          <p:nvPr>
            <p:ph type="title"/>
          </p:nvPr>
        </p:nvSpPr>
        <p:spPr/>
        <p:txBody>
          <a:bodyPr/>
          <a:lstStyle/>
          <a:p>
            <a:r>
              <a:rPr lang="en-US" dirty="0"/>
              <a:t>How many three’s?</a:t>
            </a:r>
          </a:p>
        </p:txBody>
      </p:sp>
    </p:spTree>
    <p:extLst>
      <p:ext uri="{BB962C8B-B14F-4D97-AF65-F5344CB8AC3E}">
        <p14:creationId xmlns:p14="http://schemas.microsoft.com/office/powerpoint/2010/main" val="6986304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F232A0-CFBD-064C-AD38-8B403FE67DD5}"/>
              </a:ext>
            </a:extLst>
          </p:cNvPr>
          <p:cNvSpPr>
            <a:spLocks noGrp="1"/>
          </p:cNvSpPr>
          <p:nvPr>
            <p:ph idx="1"/>
          </p:nvPr>
        </p:nvSpPr>
        <p:spPr/>
        <p:txBody>
          <a:bodyPr/>
          <a:lstStyle/>
          <a:p>
            <a:endParaRPr lang="en-US" dirty="0"/>
          </a:p>
        </p:txBody>
      </p:sp>
      <p:sp>
        <p:nvSpPr>
          <p:cNvPr id="7" name="Content Placeholder 5">
            <a:extLst>
              <a:ext uri="{FF2B5EF4-FFF2-40B4-BE49-F238E27FC236}">
                <a16:creationId xmlns:a16="http://schemas.microsoft.com/office/drawing/2014/main" id="{4F3456EE-F42C-488A-BEB7-6B3B6B09967E}"/>
              </a:ext>
            </a:extLst>
          </p:cNvPr>
          <p:cNvSpPr txBox="1">
            <a:spLocks/>
          </p:cNvSpPr>
          <p:nvPr/>
        </p:nvSpPr>
        <p:spPr>
          <a:xfrm>
            <a:off x="628650" y="1123950"/>
            <a:ext cx="7886700" cy="326350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4800" b="0" i="0" u="none" strike="noStrike" kern="1200" cap="none" spc="0" normalizeH="0" baseline="0" noProof="0">
                <a:ln>
                  <a:noFill/>
                </a:ln>
                <a:solidFill>
                  <a:sysClr val="window" lastClr="FFFFFF">
                    <a:lumMod val="85000"/>
                  </a:sysClr>
                </a:solidFill>
                <a:effectLst/>
                <a:uLnTx/>
                <a:uFillTx/>
                <a:latin typeface="Calibri" panose="020F0502020204030204"/>
                <a:ea typeface="+mn-ea"/>
                <a:cs typeface="+mn-cs"/>
                <a:sym typeface="Arial"/>
              </a:rPr>
              <a:t>54987</a:t>
            </a:r>
            <a:r>
              <a:rPr kumimoji="0" lang="en-US" sz="4800" b="0" i="0" u="none" strike="noStrike" kern="1200" cap="none" spc="0" normalizeH="0" baseline="0" noProof="0">
                <a:ln>
                  <a:noFill/>
                </a:ln>
                <a:solidFill>
                  <a:sysClr val="windowText" lastClr="000000"/>
                </a:solidFill>
                <a:effectLst/>
                <a:uLnTx/>
                <a:uFillTx/>
                <a:latin typeface="Calibri" panose="020F0502020204030204"/>
                <a:ea typeface="+mn-ea"/>
                <a:cs typeface="+mn-cs"/>
                <a:sym typeface="Arial"/>
              </a:rPr>
              <a:t>3</a:t>
            </a:r>
            <a:r>
              <a:rPr kumimoji="0" lang="en-US" sz="4800" b="0" i="0" u="none" strike="noStrike" kern="1200" cap="none" spc="0" normalizeH="0" baseline="0" noProof="0">
                <a:ln>
                  <a:noFill/>
                </a:ln>
                <a:solidFill>
                  <a:sysClr val="window" lastClr="FFFFFF">
                    <a:lumMod val="85000"/>
                  </a:sysClr>
                </a:solidFill>
                <a:effectLst/>
                <a:uLnTx/>
                <a:uFillTx/>
                <a:latin typeface="Calibri" panose="020F0502020204030204"/>
                <a:ea typeface="+mn-ea"/>
                <a:cs typeface="+mn-cs"/>
                <a:sym typeface="Arial"/>
              </a:rPr>
              <a:t>1840</a:t>
            </a:r>
          </a:p>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4800" b="0" i="0" u="none" strike="noStrike" kern="1200" cap="none" spc="0" normalizeH="0" baseline="0" noProof="0">
                <a:ln>
                  <a:noFill/>
                </a:ln>
                <a:solidFill>
                  <a:sysClr val="window" lastClr="FFFFFF">
                    <a:lumMod val="85000"/>
                  </a:sysClr>
                </a:solidFill>
                <a:effectLst/>
                <a:uLnTx/>
                <a:uFillTx/>
                <a:latin typeface="Calibri" panose="020F0502020204030204"/>
                <a:ea typeface="+mn-ea"/>
                <a:cs typeface="+mn-cs"/>
                <a:sym typeface="Arial"/>
              </a:rPr>
              <a:t>489</a:t>
            </a:r>
            <a:r>
              <a:rPr kumimoji="0" lang="en-US" sz="4800" b="0" i="0" u="none" strike="noStrike" kern="1200" cap="none" spc="0" normalizeH="0" baseline="0" noProof="0">
                <a:ln>
                  <a:noFill/>
                </a:ln>
                <a:solidFill>
                  <a:sysClr val="windowText" lastClr="000000"/>
                </a:solidFill>
                <a:effectLst/>
                <a:uLnTx/>
                <a:uFillTx/>
                <a:latin typeface="Calibri" panose="020F0502020204030204"/>
                <a:ea typeface="+mn-ea"/>
                <a:cs typeface="+mn-cs"/>
                <a:sym typeface="Arial"/>
              </a:rPr>
              <a:t>3</a:t>
            </a:r>
            <a:r>
              <a:rPr kumimoji="0" lang="en-US" sz="4800" b="0" i="0" u="none" strike="noStrike" kern="1200" cap="none" spc="0" normalizeH="0" baseline="0" noProof="0">
                <a:ln>
                  <a:noFill/>
                </a:ln>
                <a:solidFill>
                  <a:sysClr val="window" lastClr="FFFFFF">
                    <a:lumMod val="85000"/>
                  </a:sysClr>
                </a:solidFill>
                <a:effectLst/>
                <a:uLnTx/>
                <a:uFillTx/>
                <a:latin typeface="Calibri" panose="020F0502020204030204"/>
                <a:ea typeface="+mn-ea"/>
                <a:cs typeface="+mn-cs"/>
                <a:sym typeface="Arial"/>
              </a:rPr>
              <a:t>128612</a:t>
            </a:r>
          </a:p>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4800" b="0" i="0" u="none" strike="noStrike" kern="1200" cap="none" spc="0" normalizeH="0" baseline="0" noProof="0">
                <a:ln>
                  <a:noFill/>
                </a:ln>
                <a:solidFill>
                  <a:sysClr val="window" lastClr="FFFFFF">
                    <a:lumMod val="85000"/>
                  </a:sysClr>
                </a:solidFill>
                <a:effectLst/>
                <a:uLnTx/>
                <a:uFillTx/>
                <a:latin typeface="Calibri" panose="020F0502020204030204"/>
                <a:ea typeface="+mn-ea"/>
                <a:cs typeface="+mn-cs"/>
                <a:sym typeface="Arial"/>
              </a:rPr>
              <a:t>26</a:t>
            </a:r>
            <a:r>
              <a:rPr kumimoji="0" lang="en-US" sz="4800" b="0" i="0" u="none" strike="noStrike" kern="1200" cap="none" spc="0" normalizeH="0" baseline="0" noProof="0">
                <a:ln>
                  <a:noFill/>
                </a:ln>
                <a:solidFill>
                  <a:sysClr val="windowText" lastClr="000000"/>
                </a:solidFill>
                <a:effectLst/>
                <a:uLnTx/>
                <a:uFillTx/>
                <a:latin typeface="Calibri" panose="020F0502020204030204"/>
                <a:ea typeface="+mn-ea"/>
                <a:cs typeface="+mn-cs"/>
                <a:sym typeface="Arial"/>
              </a:rPr>
              <a:t>3</a:t>
            </a:r>
            <a:r>
              <a:rPr kumimoji="0" lang="en-US" sz="4800" b="0" i="0" u="none" strike="noStrike" kern="1200" cap="none" spc="0" normalizeH="0" baseline="0" noProof="0">
                <a:ln>
                  <a:noFill/>
                </a:ln>
                <a:solidFill>
                  <a:sysClr val="window" lastClr="FFFFFF">
                    <a:lumMod val="85000"/>
                  </a:sysClr>
                </a:solidFill>
                <a:effectLst/>
                <a:uLnTx/>
                <a:uFillTx/>
                <a:latin typeface="Calibri" panose="020F0502020204030204"/>
                <a:ea typeface="+mn-ea"/>
                <a:cs typeface="+mn-cs"/>
                <a:sym typeface="Arial"/>
              </a:rPr>
              <a:t>4085106</a:t>
            </a:r>
          </a:p>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4800" b="0" i="0" u="none" strike="noStrike" kern="1200" cap="none" spc="0" normalizeH="0" baseline="0" noProof="0">
                <a:ln>
                  <a:noFill/>
                </a:ln>
                <a:solidFill>
                  <a:sysClr val="window" lastClr="FFFFFF">
                    <a:lumMod val="85000"/>
                  </a:sysClr>
                </a:solidFill>
                <a:effectLst/>
                <a:uLnTx/>
                <a:uFillTx/>
                <a:latin typeface="Calibri" panose="020F0502020204030204"/>
                <a:ea typeface="+mn-ea"/>
                <a:cs typeface="+mn-cs"/>
                <a:sym typeface="Arial"/>
              </a:rPr>
              <a:t>1592059852</a:t>
            </a:r>
          </a:p>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4800" b="0" i="0" u="none" strike="noStrike" kern="1200" cap="none" spc="0" normalizeH="0" baseline="0" noProof="0">
                <a:ln>
                  <a:noFill/>
                </a:ln>
                <a:solidFill>
                  <a:sysClr val="windowText" lastClr="000000"/>
                </a:solidFill>
                <a:effectLst/>
                <a:uLnTx/>
                <a:uFillTx/>
                <a:latin typeface="Calibri" panose="020F0502020204030204"/>
                <a:ea typeface="+mn-ea"/>
                <a:cs typeface="+mn-cs"/>
                <a:sym typeface="Arial"/>
              </a:rPr>
              <a:t>3</a:t>
            </a:r>
            <a:r>
              <a:rPr kumimoji="0" lang="en-US" sz="4800" b="0" i="0" u="none" strike="noStrike" kern="1200" cap="none" spc="0" normalizeH="0" baseline="0" noProof="0">
                <a:ln>
                  <a:noFill/>
                </a:ln>
                <a:solidFill>
                  <a:sysClr val="window" lastClr="FFFFFF">
                    <a:lumMod val="85000"/>
                  </a:sysClr>
                </a:solidFill>
                <a:effectLst/>
                <a:uLnTx/>
                <a:uFillTx/>
                <a:latin typeface="Calibri" panose="020F0502020204030204"/>
                <a:ea typeface="+mn-ea"/>
                <a:cs typeface="+mn-cs"/>
                <a:sym typeface="Arial"/>
              </a:rPr>
              <a:t>8546</a:t>
            </a:r>
            <a:r>
              <a:rPr kumimoji="0" lang="en-US" sz="4800" b="0" i="0" u="none" strike="noStrike" kern="1200" cap="none" spc="0" normalizeH="0" baseline="0" noProof="0">
                <a:ln>
                  <a:noFill/>
                </a:ln>
                <a:solidFill>
                  <a:sysClr val="windowText" lastClr="000000"/>
                </a:solidFill>
                <a:effectLst/>
                <a:uLnTx/>
                <a:uFillTx/>
                <a:latin typeface="Calibri" panose="020F0502020204030204"/>
                <a:ea typeface="+mn-ea"/>
                <a:cs typeface="+mn-cs"/>
                <a:sym typeface="Arial"/>
              </a:rPr>
              <a:t>3</a:t>
            </a:r>
            <a:r>
              <a:rPr kumimoji="0" lang="en-US" sz="4800" b="0" i="0" u="none" strike="noStrike" kern="1200" cap="none" spc="0" normalizeH="0" baseline="0" noProof="0">
                <a:ln>
                  <a:noFill/>
                </a:ln>
                <a:solidFill>
                  <a:sysClr val="window" lastClr="FFFFFF">
                    <a:lumMod val="85000"/>
                  </a:sysClr>
                </a:solidFill>
                <a:effectLst/>
                <a:uLnTx/>
                <a:uFillTx/>
                <a:latin typeface="Calibri" panose="020F0502020204030204"/>
                <a:ea typeface="+mn-ea"/>
                <a:cs typeface="+mn-cs"/>
                <a:sym typeface="Arial"/>
              </a:rPr>
              <a:t>4876</a:t>
            </a:r>
            <a:endParaRPr kumimoji="0" lang="en-US" sz="4000" b="0" i="0" u="none" strike="noStrike" kern="1200" cap="none" spc="0" normalizeH="0" baseline="0" noProof="0" dirty="0">
              <a:ln>
                <a:noFill/>
              </a:ln>
              <a:solidFill>
                <a:sysClr val="window" lastClr="FFFFFF">
                  <a:lumMod val="85000"/>
                </a:sysClr>
              </a:solidFill>
              <a:effectLst/>
              <a:uLnTx/>
              <a:uFillTx/>
              <a:latin typeface="Calibri" panose="020F0502020204030204"/>
              <a:ea typeface="+mn-ea"/>
              <a:cs typeface="+mn-cs"/>
              <a:sym typeface="Arial"/>
            </a:endParaRPr>
          </a:p>
        </p:txBody>
      </p:sp>
      <p:sp>
        <p:nvSpPr>
          <p:cNvPr id="4" name="Title 3">
            <a:extLst>
              <a:ext uri="{FF2B5EF4-FFF2-40B4-BE49-F238E27FC236}">
                <a16:creationId xmlns:a16="http://schemas.microsoft.com/office/drawing/2014/main" id="{2F487877-673D-FE42-BD80-6DA4F4D2019A}"/>
              </a:ext>
            </a:extLst>
          </p:cNvPr>
          <p:cNvSpPr>
            <a:spLocks noGrp="1"/>
          </p:cNvSpPr>
          <p:nvPr>
            <p:ph type="title"/>
          </p:nvPr>
        </p:nvSpPr>
        <p:spPr/>
        <p:txBody>
          <a:bodyPr/>
          <a:lstStyle/>
          <a:p>
            <a:r>
              <a:rPr lang="en-US" dirty="0"/>
              <a:t>How many three’s?</a:t>
            </a:r>
          </a:p>
        </p:txBody>
      </p:sp>
    </p:spTree>
    <p:extLst>
      <p:ext uri="{BB962C8B-B14F-4D97-AF65-F5344CB8AC3E}">
        <p14:creationId xmlns:p14="http://schemas.microsoft.com/office/powerpoint/2010/main" val="22576308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3BA678-7784-4A4F-B7CC-4A316D491844}"/>
              </a:ext>
            </a:extLst>
          </p:cNvPr>
          <p:cNvSpPr>
            <a:spLocks noGrp="1"/>
          </p:cNvSpPr>
          <p:nvPr>
            <p:ph idx="1"/>
          </p:nvPr>
        </p:nvSpPr>
        <p:spPr/>
        <p:txBody>
          <a:bodyPr/>
          <a:lstStyle/>
          <a:p>
            <a:endParaRPr lang="en-US"/>
          </a:p>
        </p:txBody>
      </p:sp>
      <p:sp>
        <p:nvSpPr>
          <p:cNvPr id="95" name="Shape 95"/>
          <p:cNvSpPr txBox="1"/>
          <p:nvPr/>
        </p:nvSpPr>
        <p:spPr>
          <a:xfrm>
            <a:off x="387900" y="1457200"/>
            <a:ext cx="7885800" cy="2004000"/>
          </a:xfrm>
          <a:prstGeom prst="rect">
            <a:avLst/>
          </a:prstGeom>
          <a:noFill/>
          <a:ln>
            <a:noFill/>
          </a:ln>
        </p:spPr>
        <p:txBody>
          <a:bodyPr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BFBFBF"/>
                </a:solidFill>
                <a:effectLst/>
                <a:uLnTx/>
                <a:uFillTx/>
                <a:latin typeface="Proxima Nova"/>
                <a:ea typeface="Proxima Nova"/>
                <a:cs typeface="Proxima Nova"/>
                <a:sym typeface="Proxima Nova"/>
              </a:rPr>
              <a:t>ACVLSIGBSLWUHKAJSLHV</a:t>
            </a:r>
          </a:p>
          <a:p>
            <a:pPr marL="0" marR="0" lvl="0" indent="0" algn="ctr" defTabSz="914400" rtl="0" eaLnBrk="1" fontAlgn="auto" latinLnBrk="0" hangingPunct="1">
              <a:lnSpc>
                <a:spcPct val="115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434343"/>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C00000"/>
                </a:solidFill>
                <a:effectLst/>
                <a:uLnTx/>
                <a:uFillTx/>
                <a:latin typeface="Proxima Nova"/>
                <a:ea typeface="Proxima Nova"/>
                <a:cs typeface="Proxima Nova"/>
                <a:sym typeface="Proxima Nova"/>
              </a:rPr>
              <a:t>A</a:t>
            </a:r>
            <a:r>
              <a:rPr kumimoji="0" lang="en-US" sz="3200" b="0" i="0" u="none" strike="noStrike" kern="0" cap="none" spc="0" normalizeH="0" baseline="0" noProof="0" dirty="0">
                <a:ln>
                  <a:noFill/>
                </a:ln>
                <a:solidFill>
                  <a:srgbClr val="00B0F0"/>
                </a:solidFill>
                <a:effectLst/>
                <a:uLnTx/>
                <a:uFillTx/>
                <a:latin typeface="Proxima Nova"/>
                <a:ea typeface="Proxima Nova"/>
                <a:cs typeface="Proxima Nova"/>
                <a:sym typeface="Proxima Nova"/>
              </a:rPr>
              <a:t>C</a:t>
            </a:r>
            <a:r>
              <a:rPr kumimoji="0" lang="en-US" sz="3200" b="0" i="0" u="none" strike="noStrike" kern="0" cap="none" spc="0" normalizeH="0" baseline="0" noProof="0" dirty="0">
                <a:ln>
                  <a:noFill/>
                </a:ln>
                <a:solidFill>
                  <a:srgbClr val="212121"/>
                </a:solidFill>
                <a:effectLst/>
                <a:uLnTx/>
                <a:uFillTx/>
                <a:latin typeface="Proxima Nova"/>
                <a:ea typeface="Proxima Nova"/>
                <a:cs typeface="Proxima Nova"/>
                <a:sym typeface="Proxima Nova"/>
              </a:rPr>
              <a:t>V</a:t>
            </a:r>
            <a:r>
              <a:rPr kumimoji="0" lang="en-US" sz="3200" b="0" i="0" u="none" strike="noStrike" kern="0" cap="none" spc="0" normalizeH="0" baseline="0" noProof="0" dirty="0">
                <a:ln>
                  <a:noFill/>
                </a:ln>
                <a:solidFill>
                  <a:srgbClr val="92D050"/>
                </a:solidFill>
                <a:effectLst/>
                <a:uLnTx/>
                <a:uFillTx/>
                <a:latin typeface="Proxima Nova"/>
                <a:ea typeface="Proxima Nova"/>
                <a:cs typeface="Proxima Nova"/>
                <a:sym typeface="Proxima Nova"/>
              </a:rPr>
              <a:t>L</a:t>
            </a:r>
            <a:r>
              <a:rPr kumimoji="0" lang="en-US" sz="3200" b="0" i="0" u="none" strike="noStrike" kern="0" cap="none" spc="0" normalizeH="0" baseline="0" noProof="0" dirty="0">
                <a:ln>
                  <a:noFill/>
                </a:ln>
                <a:solidFill>
                  <a:srgbClr val="C00000"/>
                </a:solidFill>
                <a:effectLst/>
                <a:uLnTx/>
                <a:uFillTx/>
                <a:latin typeface="Proxima Nova"/>
                <a:ea typeface="Proxima Nova"/>
                <a:cs typeface="Proxima Nova"/>
                <a:sym typeface="Proxima Nova"/>
              </a:rPr>
              <a:t>S</a:t>
            </a:r>
            <a:r>
              <a:rPr kumimoji="0" lang="en-US" sz="3200" b="0" i="0" u="none" strike="noStrike" kern="0" cap="none" spc="0" normalizeH="0" baseline="0" noProof="0" dirty="0">
                <a:ln>
                  <a:noFill/>
                </a:ln>
                <a:solidFill>
                  <a:srgbClr val="212121"/>
                </a:solidFill>
                <a:effectLst/>
                <a:uLnTx/>
                <a:uFillTx/>
                <a:latin typeface="Proxima Nova"/>
                <a:ea typeface="Proxima Nova"/>
                <a:cs typeface="Proxima Nova"/>
                <a:sym typeface="Proxima Nova"/>
              </a:rPr>
              <a:t>I</a:t>
            </a:r>
            <a:r>
              <a:rPr kumimoji="0" lang="en-US" sz="3200" b="0" i="0" u="none" strike="noStrike" kern="0" cap="none" spc="0" normalizeH="0" baseline="0" noProof="0" dirty="0">
                <a:ln>
                  <a:noFill/>
                </a:ln>
                <a:solidFill>
                  <a:srgbClr val="92D050"/>
                </a:solidFill>
                <a:effectLst/>
                <a:uLnTx/>
                <a:uFillTx/>
                <a:latin typeface="Proxima Nova"/>
                <a:ea typeface="Proxima Nova"/>
                <a:cs typeface="Proxima Nova"/>
                <a:sym typeface="Proxima Nova"/>
              </a:rPr>
              <a:t>G</a:t>
            </a:r>
            <a:r>
              <a:rPr kumimoji="0" lang="en-US" sz="3200" b="0" i="0" u="none" strike="noStrike" kern="0" cap="none" spc="0" normalizeH="0" baseline="0" noProof="0" dirty="0">
                <a:ln>
                  <a:noFill/>
                </a:ln>
                <a:solidFill>
                  <a:srgbClr val="00B0F0"/>
                </a:solidFill>
                <a:effectLst/>
                <a:uLnTx/>
                <a:uFillTx/>
                <a:latin typeface="Proxima Nova"/>
                <a:ea typeface="Proxima Nova"/>
                <a:cs typeface="Proxima Nova"/>
                <a:sym typeface="Proxima Nova"/>
              </a:rPr>
              <a:t>B</a:t>
            </a:r>
            <a:r>
              <a:rPr kumimoji="0" lang="en-US" sz="3200" b="0" i="0" u="none" strike="noStrike" kern="0" cap="none" spc="0" normalizeH="0" baseline="0" noProof="0" dirty="0">
                <a:ln>
                  <a:noFill/>
                </a:ln>
                <a:solidFill>
                  <a:srgbClr val="212121"/>
                </a:solidFill>
                <a:effectLst/>
                <a:uLnTx/>
                <a:uFillTx/>
                <a:latin typeface="Proxima Nova"/>
                <a:ea typeface="Proxima Nova"/>
                <a:cs typeface="Proxima Nova"/>
                <a:sym typeface="Proxima Nova"/>
              </a:rPr>
              <a:t>S</a:t>
            </a:r>
            <a:r>
              <a:rPr kumimoji="0" lang="en-US" sz="3200" b="0" i="0" u="none" strike="noStrike" kern="0" cap="none" spc="0" normalizeH="0" baseline="0" noProof="0" dirty="0">
                <a:ln>
                  <a:noFill/>
                </a:ln>
                <a:solidFill>
                  <a:srgbClr val="92D050"/>
                </a:solidFill>
                <a:effectLst/>
                <a:uLnTx/>
                <a:uFillTx/>
                <a:latin typeface="Proxima Nova"/>
                <a:ea typeface="Proxima Nova"/>
                <a:cs typeface="Proxima Nova"/>
                <a:sym typeface="Proxima Nova"/>
              </a:rPr>
              <a:t>L</a:t>
            </a:r>
            <a:r>
              <a:rPr kumimoji="0" lang="en-US" sz="3200" b="0" i="0" u="none" strike="noStrike" kern="0" cap="none" spc="0" normalizeH="0" baseline="0" noProof="0" dirty="0">
                <a:ln>
                  <a:noFill/>
                </a:ln>
                <a:solidFill>
                  <a:srgbClr val="C00000"/>
                </a:solidFill>
                <a:effectLst/>
                <a:uLnTx/>
                <a:uFillTx/>
                <a:latin typeface="Proxima Nova"/>
                <a:ea typeface="Proxima Nova"/>
                <a:cs typeface="Proxima Nova"/>
                <a:sym typeface="Proxima Nova"/>
              </a:rPr>
              <a:t>W</a:t>
            </a:r>
            <a:r>
              <a:rPr kumimoji="0" lang="en-US" sz="3200" b="0" i="0" u="none" strike="noStrike" kern="0" cap="none" spc="0" normalizeH="0" baseline="0" noProof="0" dirty="0">
                <a:ln>
                  <a:noFill/>
                </a:ln>
                <a:solidFill>
                  <a:srgbClr val="212121"/>
                </a:solidFill>
                <a:effectLst/>
                <a:uLnTx/>
                <a:uFillTx/>
                <a:latin typeface="Proxima Nova"/>
                <a:ea typeface="Proxima Nova"/>
                <a:cs typeface="Proxima Nova"/>
                <a:sym typeface="Proxima Nova"/>
              </a:rPr>
              <a:t>U</a:t>
            </a:r>
            <a:r>
              <a:rPr kumimoji="0" lang="en-US" sz="3200" b="0" i="0" u="none" strike="noStrike" kern="0" cap="none" spc="0" normalizeH="0" baseline="0" noProof="0" dirty="0">
                <a:ln>
                  <a:noFill/>
                </a:ln>
                <a:solidFill>
                  <a:srgbClr val="92D050"/>
                </a:solidFill>
                <a:effectLst/>
                <a:uLnTx/>
                <a:uFillTx/>
                <a:latin typeface="Proxima Nova"/>
                <a:ea typeface="Proxima Nova"/>
                <a:cs typeface="Proxima Nova"/>
                <a:sym typeface="Proxima Nova"/>
              </a:rPr>
              <a:t>H</a:t>
            </a:r>
            <a:r>
              <a:rPr kumimoji="0" lang="en-US" sz="3200" b="0" i="0" u="none" strike="noStrike" kern="0" cap="none" spc="0" normalizeH="0" baseline="0" noProof="0" dirty="0">
                <a:ln>
                  <a:noFill/>
                </a:ln>
                <a:solidFill>
                  <a:srgbClr val="00B0F0"/>
                </a:solidFill>
                <a:effectLst/>
                <a:uLnTx/>
                <a:uFillTx/>
                <a:latin typeface="Proxima Nova"/>
                <a:ea typeface="Proxima Nova"/>
                <a:cs typeface="Proxima Nova"/>
                <a:sym typeface="Proxima Nova"/>
              </a:rPr>
              <a:t>K</a:t>
            </a:r>
            <a:r>
              <a:rPr kumimoji="0" lang="en-US" sz="3200" b="0" i="0" u="none" strike="noStrike" kern="0" cap="none" spc="0" normalizeH="0" baseline="0" noProof="0" dirty="0">
                <a:ln>
                  <a:noFill/>
                </a:ln>
                <a:solidFill>
                  <a:srgbClr val="212121"/>
                </a:solidFill>
                <a:effectLst/>
                <a:uLnTx/>
                <a:uFillTx/>
                <a:latin typeface="Proxima Nova"/>
                <a:ea typeface="Proxima Nova"/>
                <a:cs typeface="Proxima Nova"/>
                <a:sym typeface="Proxima Nova"/>
              </a:rPr>
              <a:t>A</a:t>
            </a:r>
            <a:r>
              <a:rPr kumimoji="0" lang="en-US" sz="3200" b="0" i="0" u="none" strike="noStrike" kern="0" cap="none" spc="0" normalizeH="0" baseline="0" noProof="0" dirty="0">
                <a:ln>
                  <a:noFill/>
                </a:ln>
                <a:solidFill>
                  <a:srgbClr val="C00000"/>
                </a:solidFill>
                <a:effectLst/>
                <a:uLnTx/>
                <a:uFillTx/>
                <a:latin typeface="Proxima Nova"/>
                <a:ea typeface="Proxima Nova"/>
                <a:cs typeface="Proxima Nova"/>
                <a:sym typeface="Proxima Nova"/>
              </a:rPr>
              <a:t>J</a:t>
            </a:r>
            <a:r>
              <a:rPr kumimoji="0" lang="en-US" sz="3200" b="0" i="0" u="none" strike="noStrike" kern="0" cap="none" spc="0" normalizeH="0" baseline="0" noProof="0" dirty="0">
                <a:ln>
                  <a:noFill/>
                </a:ln>
                <a:solidFill>
                  <a:srgbClr val="92D050"/>
                </a:solidFill>
                <a:effectLst/>
                <a:uLnTx/>
                <a:uFillTx/>
                <a:latin typeface="Proxima Nova"/>
                <a:ea typeface="Proxima Nova"/>
                <a:cs typeface="Proxima Nova"/>
                <a:sym typeface="Proxima Nova"/>
              </a:rPr>
              <a:t>S</a:t>
            </a:r>
            <a:r>
              <a:rPr kumimoji="0" lang="en-US" sz="3200" b="0" i="0" u="none" strike="noStrike" kern="0" cap="none" spc="0" normalizeH="0" baseline="0" noProof="0" dirty="0">
                <a:ln>
                  <a:noFill/>
                </a:ln>
                <a:solidFill>
                  <a:srgbClr val="212121"/>
                </a:solidFill>
                <a:effectLst/>
                <a:uLnTx/>
                <a:uFillTx/>
                <a:latin typeface="Proxima Nova"/>
                <a:ea typeface="Proxima Nova"/>
                <a:cs typeface="Proxima Nova"/>
                <a:sym typeface="Proxima Nova"/>
              </a:rPr>
              <a:t>L</a:t>
            </a:r>
            <a:r>
              <a:rPr kumimoji="0" lang="en-US" sz="3200" b="0" i="0" u="none" strike="noStrike" kern="0" cap="none" spc="0" normalizeH="0" baseline="0" noProof="0" dirty="0">
                <a:ln>
                  <a:noFill/>
                </a:ln>
                <a:solidFill>
                  <a:srgbClr val="C00000"/>
                </a:solidFill>
                <a:effectLst/>
                <a:uLnTx/>
                <a:uFillTx/>
                <a:latin typeface="Proxima Nova"/>
                <a:ea typeface="Proxima Nova"/>
                <a:cs typeface="Proxima Nova"/>
                <a:sym typeface="Proxima Nova"/>
              </a:rPr>
              <a:t>H</a:t>
            </a:r>
            <a:r>
              <a:rPr kumimoji="0" lang="en-US" sz="3200" b="0" i="0" u="none" strike="noStrike" kern="0" cap="none" spc="0" normalizeH="0" baseline="0" noProof="0" dirty="0">
                <a:ln>
                  <a:noFill/>
                </a:ln>
                <a:solidFill>
                  <a:srgbClr val="00B0F0"/>
                </a:solidFill>
                <a:effectLst/>
                <a:uLnTx/>
                <a:uFillTx/>
                <a:latin typeface="Proxima Nova"/>
                <a:ea typeface="Proxima Nova"/>
                <a:cs typeface="Proxima Nova"/>
                <a:sym typeface="Proxima Nova"/>
              </a:rPr>
              <a:t>V</a:t>
            </a:r>
          </a:p>
          <a:p>
            <a:pPr marL="0" marR="0" lvl="0" indent="0" algn="ctr" defTabSz="914400" rtl="0" eaLnBrk="1" fontAlgn="auto" latinLnBrk="0" hangingPunct="1">
              <a:lnSpc>
                <a:spcPct val="115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lumMod val="75000"/>
                </a:srgbClr>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lumMod val="75000"/>
                  </a:srgbClr>
                </a:solidFill>
                <a:effectLst/>
                <a:uLnTx/>
                <a:uFillTx/>
                <a:latin typeface="Proxima Nova"/>
                <a:ea typeface="Proxima Nova"/>
                <a:cs typeface="Proxima Nova"/>
                <a:sym typeface="Proxima Nova"/>
              </a:rPr>
              <a:t>AC</a:t>
            </a:r>
            <a:r>
              <a:rPr kumimoji="0" lang="en-US" sz="3200" b="0" i="0" u="none" strike="noStrike" kern="0" cap="none" spc="0" normalizeH="0" baseline="0" noProof="0" dirty="0">
                <a:ln>
                  <a:noFill/>
                </a:ln>
                <a:solidFill>
                  <a:srgbClr val="212121"/>
                </a:solidFill>
                <a:effectLst/>
                <a:uLnTx/>
                <a:uFillTx/>
                <a:latin typeface="Proxima Nova"/>
                <a:ea typeface="Proxima Nova"/>
                <a:cs typeface="Proxima Nova"/>
                <a:sym typeface="Proxima Nova"/>
              </a:rPr>
              <a:t>V</a:t>
            </a:r>
            <a:r>
              <a:rPr kumimoji="0" lang="en-US" sz="3200" b="0" i="0" u="none" strike="noStrike" kern="0" cap="none" spc="0" normalizeH="0" baseline="0" noProof="0" dirty="0">
                <a:ln>
                  <a:noFill/>
                </a:ln>
                <a:solidFill>
                  <a:srgbClr val="FFFFFF">
                    <a:lumMod val="75000"/>
                  </a:srgbClr>
                </a:solidFill>
                <a:effectLst/>
                <a:uLnTx/>
                <a:uFillTx/>
                <a:latin typeface="Proxima Nova"/>
                <a:ea typeface="Proxima Nova"/>
                <a:cs typeface="Proxima Nova"/>
                <a:sym typeface="Proxima Nova"/>
              </a:rPr>
              <a:t>LS</a:t>
            </a:r>
            <a:r>
              <a:rPr kumimoji="0" lang="en-US" sz="3200" b="0" i="0" u="none" strike="noStrike" kern="0" cap="none" spc="0" normalizeH="0" baseline="0" noProof="0" dirty="0">
                <a:ln>
                  <a:noFill/>
                </a:ln>
                <a:solidFill>
                  <a:srgbClr val="212121"/>
                </a:solidFill>
                <a:effectLst/>
                <a:uLnTx/>
                <a:uFillTx/>
                <a:latin typeface="Proxima Nova"/>
                <a:ea typeface="Proxima Nova"/>
                <a:cs typeface="Proxima Nova"/>
                <a:sym typeface="Proxima Nova"/>
              </a:rPr>
              <a:t>I</a:t>
            </a:r>
            <a:r>
              <a:rPr kumimoji="0" lang="en-US" sz="3200" b="0" i="0" u="none" strike="noStrike" kern="0" cap="none" spc="0" normalizeH="0" baseline="0" noProof="0" dirty="0">
                <a:ln>
                  <a:noFill/>
                </a:ln>
                <a:solidFill>
                  <a:srgbClr val="FFFFFF">
                    <a:lumMod val="75000"/>
                  </a:srgbClr>
                </a:solidFill>
                <a:effectLst/>
                <a:uLnTx/>
                <a:uFillTx/>
                <a:latin typeface="Proxima Nova"/>
                <a:ea typeface="Proxima Nova"/>
                <a:cs typeface="Proxima Nova"/>
                <a:sym typeface="Proxima Nova"/>
              </a:rPr>
              <a:t>GB</a:t>
            </a:r>
            <a:r>
              <a:rPr kumimoji="0" lang="en-US" sz="3200" b="0" i="0" u="none" strike="noStrike" kern="0" cap="none" spc="0" normalizeH="0" baseline="0" noProof="0" dirty="0">
                <a:ln>
                  <a:noFill/>
                </a:ln>
                <a:solidFill>
                  <a:srgbClr val="212121"/>
                </a:solidFill>
                <a:effectLst/>
                <a:uLnTx/>
                <a:uFillTx/>
                <a:latin typeface="Proxima Nova"/>
                <a:ea typeface="Proxima Nova"/>
                <a:cs typeface="Proxima Nova"/>
                <a:sym typeface="Proxima Nova"/>
              </a:rPr>
              <a:t>S</a:t>
            </a:r>
            <a:r>
              <a:rPr kumimoji="0" lang="en-US" sz="3200" b="0" i="0" u="none" strike="noStrike" kern="0" cap="none" spc="0" normalizeH="0" baseline="0" noProof="0" dirty="0">
                <a:ln>
                  <a:noFill/>
                </a:ln>
                <a:solidFill>
                  <a:srgbClr val="FFFFFF">
                    <a:lumMod val="75000"/>
                  </a:srgbClr>
                </a:solidFill>
                <a:effectLst/>
                <a:uLnTx/>
                <a:uFillTx/>
                <a:latin typeface="Proxima Nova"/>
                <a:ea typeface="Proxima Nova"/>
                <a:cs typeface="Proxima Nova"/>
                <a:sym typeface="Proxima Nova"/>
              </a:rPr>
              <a:t>LW</a:t>
            </a:r>
            <a:r>
              <a:rPr kumimoji="0" lang="en-US" sz="3200" b="0" i="0" u="none" strike="noStrike" kern="0" cap="none" spc="0" normalizeH="0" baseline="0" noProof="0" dirty="0">
                <a:ln>
                  <a:noFill/>
                </a:ln>
                <a:solidFill>
                  <a:srgbClr val="212121"/>
                </a:solidFill>
                <a:effectLst/>
                <a:uLnTx/>
                <a:uFillTx/>
                <a:latin typeface="Proxima Nova"/>
                <a:ea typeface="Proxima Nova"/>
                <a:cs typeface="Proxima Nova"/>
                <a:sym typeface="Proxima Nova"/>
              </a:rPr>
              <a:t>U</a:t>
            </a:r>
            <a:r>
              <a:rPr kumimoji="0" lang="en-US" sz="3200" b="0" i="0" u="none" strike="noStrike" kern="0" cap="none" spc="0" normalizeH="0" baseline="0" noProof="0" dirty="0">
                <a:ln>
                  <a:noFill/>
                </a:ln>
                <a:solidFill>
                  <a:srgbClr val="FFFFFF">
                    <a:lumMod val="75000"/>
                  </a:srgbClr>
                </a:solidFill>
                <a:effectLst/>
                <a:uLnTx/>
                <a:uFillTx/>
                <a:latin typeface="Proxima Nova"/>
                <a:ea typeface="Proxima Nova"/>
                <a:cs typeface="Proxima Nova"/>
                <a:sym typeface="Proxima Nova"/>
              </a:rPr>
              <a:t>HK</a:t>
            </a:r>
            <a:r>
              <a:rPr kumimoji="0" lang="en-US" sz="3200" b="0" i="0" u="none" strike="noStrike" kern="0" cap="none" spc="0" normalizeH="0" baseline="0" noProof="0" dirty="0">
                <a:ln>
                  <a:noFill/>
                </a:ln>
                <a:solidFill>
                  <a:srgbClr val="212121"/>
                </a:solidFill>
                <a:effectLst/>
                <a:uLnTx/>
                <a:uFillTx/>
                <a:latin typeface="Proxima Nova"/>
                <a:ea typeface="Proxima Nova"/>
                <a:cs typeface="Proxima Nova"/>
                <a:sym typeface="Proxima Nova"/>
              </a:rPr>
              <a:t>A</a:t>
            </a:r>
            <a:r>
              <a:rPr kumimoji="0" lang="en-US" sz="3200" b="0" i="0" u="none" strike="noStrike" kern="0" cap="none" spc="0" normalizeH="0" baseline="0" noProof="0" dirty="0">
                <a:ln>
                  <a:noFill/>
                </a:ln>
                <a:solidFill>
                  <a:srgbClr val="FFFFFF">
                    <a:lumMod val="75000"/>
                  </a:srgbClr>
                </a:solidFill>
                <a:effectLst/>
                <a:uLnTx/>
                <a:uFillTx/>
                <a:latin typeface="Proxima Nova"/>
                <a:ea typeface="Proxima Nova"/>
                <a:cs typeface="Proxima Nova"/>
                <a:sym typeface="Proxima Nova"/>
              </a:rPr>
              <a:t>JS</a:t>
            </a:r>
            <a:r>
              <a:rPr kumimoji="0" lang="en-US" sz="3200" b="0" i="0" u="none" strike="noStrike" kern="0" cap="none" spc="0" normalizeH="0" baseline="0" noProof="0" dirty="0">
                <a:ln>
                  <a:noFill/>
                </a:ln>
                <a:solidFill>
                  <a:srgbClr val="212121"/>
                </a:solidFill>
                <a:effectLst/>
                <a:uLnTx/>
                <a:uFillTx/>
                <a:latin typeface="Proxima Nova"/>
                <a:ea typeface="Proxima Nova"/>
                <a:cs typeface="Proxima Nova"/>
                <a:sym typeface="Proxima Nova"/>
              </a:rPr>
              <a:t>L</a:t>
            </a:r>
            <a:r>
              <a:rPr kumimoji="0" lang="en-US" sz="3200" b="0" i="0" u="none" strike="noStrike" kern="0" cap="none" spc="0" normalizeH="0" baseline="0" noProof="0" dirty="0">
                <a:ln>
                  <a:noFill/>
                </a:ln>
                <a:solidFill>
                  <a:srgbClr val="FFFFFF">
                    <a:lumMod val="75000"/>
                  </a:srgbClr>
                </a:solidFill>
                <a:effectLst/>
                <a:uLnTx/>
                <a:uFillTx/>
                <a:latin typeface="Proxima Nova"/>
                <a:ea typeface="Proxima Nova"/>
                <a:cs typeface="Proxima Nova"/>
                <a:sym typeface="Proxima Nova"/>
              </a:rPr>
              <a:t>HV</a:t>
            </a:r>
          </a:p>
          <a:p>
            <a:pPr marL="0" marR="0" lvl="0" indent="0" algn="ctr" defTabSz="914400" rtl="0" eaLnBrk="1" fontAlgn="auto" latinLnBrk="0" hangingPunct="1">
              <a:lnSpc>
                <a:spcPct val="115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434343"/>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15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34343"/>
              </a:solidFill>
              <a:effectLst/>
              <a:uLnTx/>
              <a:uFillTx/>
              <a:latin typeface="Proxima Nova"/>
              <a:ea typeface="Proxima Nova"/>
              <a:cs typeface="Proxima Nova"/>
              <a:sym typeface="Proxima Nova"/>
            </a:endParaRPr>
          </a:p>
        </p:txBody>
      </p:sp>
      <p:sp>
        <p:nvSpPr>
          <p:cNvPr id="4" name="Title 3">
            <a:extLst>
              <a:ext uri="{FF2B5EF4-FFF2-40B4-BE49-F238E27FC236}">
                <a16:creationId xmlns:a16="http://schemas.microsoft.com/office/drawing/2014/main" id="{86CEA03E-94AC-4C40-81CF-BA6B8FB12171}"/>
              </a:ext>
            </a:extLst>
          </p:cNvPr>
          <p:cNvSpPr>
            <a:spLocks noGrp="1"/>
          </p:cNvSpPr>
          <p:nvPr>
            <p:ph type="title"/>
          </p:nvPr>
        </p:nvSpPr>
        <p:spPr/>
        <p:txBody>
          <a:bodyPr/>
          <a:lstStyle/>
          <a:p>
            <a:r>
              <a:rPr lang="en-US" dirty="0"/>
              <a:t>Balance background and foreground</a:t>
            </a:r>
          </a:p>
        </p:txBody>
      </p:sp>
    </p:spTree>
    <p:extLst>
      <p:ext uri="{BB962C8B-B14F-4D97-AF65-F5344CB8AC3E}">
        <p14:creationId xmlns:p14="http://schemas.microsoft.com/office/powerpoint/2010/main" val="16858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32720E-0E0D-1B4C-920A-3D1913A0851D}"/>
              </a:ext>
            </a:extLst>
          </p:cNvPr>
          <p:cNvSpPr>
            <a:spLocks noGrp="1"/>
          </p:cNvSpPr>
          <p:nvPr>
            <p:ph idx="1"/>
          </p:nvPr>
        </p:nvSpPr>
        <p:spPr/>
        <p:txBody>
          <a:bodyPr/>
          <a:lstStyle/>
          <a:p>
            <a:endParaRPr lang="en-US"/>
          </a:p>
        </p:txBody>
      </p:sp>
      <p:grpSp>
        <p:nvGrpSpPr>
          <p:cNvPr id="11" name="Group 10">
            <a:extLst>
              <a:ext uri="{FF2B5EF4-FFF2-40B4-BE49-F238E27FC236}">
                <a16:creationId xmlns:a16="http://schemas.microsoft.com/office/drawing/2014/main" id="{E537AB8E-3FF3-4943-87F4-02072444D8E0}"/>
              </a:ext>
            </a:extLst>
          </p:cNvPr>
          <p:cNvGrpSpPr/>
          <p:nvPr/>
        </p:nvGrpSpPr>
        <p:grpSpPr>
          <a:xfrm>
            <a:off x="796618" y="1016696"/>
            <a:ext cx="7509182" cy="3811372"/>
            <a:chOff x="701460" y="1016696"/>
            <a:chExt cx="7509182" cy="3811372"/>
          </a:xfrm>
        </p:grpSpPr>
        <p:grpSp>
          <p:nvGrpSpPr>
            <p:cNvPr id="12" name="Group 11">
              <a:extLst>
                <a:ext uri="{FF2B5EF4-FFF2-40B4-BE49-F238E27FC236}">
                  <a16:creationId xmlns:a16="http://schemas.microsoft.com/office/drawing/2014/main" id="{E9D9B398-E660-422A-A417-71B27C04AAC2}"/>
                </a:ext>
              </a:extLst>
            </p:cNvPr>
            <p:cNvGrpSpPr/>
            <p:nvPr/>
          </p:nvGrpSpPr>
          <p:grpSpPr>
            <a:xfrm>
              <a:off x="701460" y="1027134"/>
              <a:ext cx="1480000" cy="3798846"/>
              <a:chOff x="701460" y="1027134"/>
              <a:chExt cx="1480000" cy="3798846"/>
            </a:xfrm>
          </p:grpSpPr>
          <p:sp>
            <p:nvSpPr>
              <p:cNvPr id="57" name="Rectangle 56">
                <a:extLst>
                  <a:ext uri="{FF2B5EF4-FFF2-40B4-BE49-F238E27FC236}">
                    <a16:creationId xmlns:a16="http://schemas.microsoft.com/office/drawing/2014/main" id="{FEBB78AB-7E8E-416D-B6C1-92C1387BED01}"/>
                  </a:ext>
                </a:extLst>
              </p:cNvPr>
              <p:cNvSpPr/>
              <p:nvPr/>
            </p:nvSpPr>
            <p:spPr>
              <a:xfrm>
                <a:off x="716332" y="1394270"/>
                <a:ext cx="1463040" cy="1463040"/>
              </a:xfrm>
              <a:prstGeom prst="rect">
                <a:avLst/>
              </a:prstGeom>
              <a:noFill/>
              <a:ln w="285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58" name="Rectangle 57">
                <a:extLst>
                  <a:ext uri="{FF2B5EF4-FFF2-40B4-BE49-F238E27FC236}">
                    <a16:creationId xmlns:a16="http://schemas.microsoft.com/office/drawing/2014/main" id="{D88A3D1A-4FAC-4152-ADD0-33A53F6B9B86}"/>
                  </a:ext>
                </a:extLst>
              </p:cNvPr>
              <p:cNvSpPr/>
              <p:nvPr/>
            </p:nvSpPr>
            <p:spPr>
              <a:xfrm>
                <a:off x="718420" y="3362940"/>
                <a:ext cx="1463040" cy="1463040"/>
              </a:xfrm>
              <a:prstGeom prst="rect">
                <a:avLst/>
              </a:prstGeom>
              <a:noFill/>
              <a:ln w="285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59" name="TextBox 58">
                <a:extLst>
                  <a:ext uri="{FF2B5EF4-FFF2-40B4-BE49-F238E27FC236}">
                    <a16:creationId xmlns:a16="http://schemas.microsoft.com/office/drawing/2014/main" id="{580D8B5D-F07C-4C77-9FB4-EE94F076D957}"/>
                  </a:ext>
                </a:extLst>
              </p:cNvPr>
              <p:cNvSpPr txBox="1"/>
              <p:nvPr/>
            </p:nvSpPr>
            <p:spPr>
              <a:xfrm>
                <a:off x="701460" y="1027134"/>
                <a:ext cx="1261436"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Arial"/>
                    <a:sym typeface="Arial"/>
                  </a:rPr>
                  <a:t>Orientation</a:t>
                </a:r>
              </a:p>
            </p:txBody>
          </p:sp>
          <p:cxnSp>
            <p:nvCxnSpPr>
              <p:cNvPr id="60" name="Straight Connector 59">
                <a:extLst>
                  <a:ext uri="{FF2B5EF4-FFF2-40B4-BE49-F238E27FC236}">
                    <a16:creationId xmlns:a16="http://schemas.microsoft.com/office/drawing/2014/main" id="{B8B12030-4A2F-47B7-A226-69FD2D6E59D4}"/>
                  </a:ext>
                </a:extLst>
              </p:cNvPr>
              <p:cNvCxnSpPr/>
              <p:nvPr/>
            </p:nvCxnSpPr>
            <p:spPr>
              <a:xfrm>
                <a:off x="942722" y="1515649"/>
                <a:ext cx="0" cy="463463"/>
              </a:xfrm>
              <a:prstGeom prst="line">
                <a:avLst/>
              </a:prstGeom>
              <a:noFill/>
              <a:ln w="38100" cap="flat" cmpd="sng" algn="ctr">
                <a:solidFill>
                  <a:sysClr val="windowText" lastClr="000000">
                    <a:lumMod val="50000"/>
                    <a:lumOff val="50000"/>
                  </a:sysClr>
                </a:solidFill>
                <a:prstDash val="solid"/>
                <a:miter lim="800000"/>
              </a:ln>
              <a:effectLst/>
            </p:spPr>
          </p:cxnSp>
          <p:cxnSp>
            <p:nvCxnSpPr>
              <p:cNvPr id="61" name="Straight Connector 60">
                <a:extLst>
                  <a:ext uri="{FF2B5EF4-FFF2-40B4-BE49-F238E27FC236}">
                    <a16:creationId xmlns:a16="http://schemas.microsoft.com/office/drawing/2014/main" id="{1D0D4918-1195-402F-A098-4DB8B172C45E}"/>
                  </a:ext>
                </a:extLst>
              </p:cNvPr>
              <p:cNvCxnSpPr/>
              <p:nvPr/>
            </p:nvCxnSpPr>
            <p:spPr>
              <a:xfrm>
                <a:off x="1257960" y="1517737"/>
                <a:ext cx="0" cy="463463"/>
              </a:xfrm>
              <a:prstGeom prst="line">
                <a:avLst/>
              </a:prstGeom>
              <a:noFill/>
              <a:ln w="38100" cap="flat" cmpd="sng" algn="ctr">
                <a:solidFill>
                  <a:sysClr val="windowText" lastClr="000000">
                    <a:lumMod val="50000"/>
                    <a:lumOff val="50000"/>
                  </a:sysClr>
                </a:solidFill>
                <a:prstDash val="solid"/>
                <a:miter lim="800000"/>
              </a:ln>
              <a:effectLst/>
            </p:spPr>
          </p:cxnSp>
          <p:cxnSp>
            <p:nvCxnSpPr>
              <p:cNvPr id="62" name="Straight Connector 61">
                <a:extLst>
                  <a:ext uri="{FF2B5EF4-FFF2-40B4-BE49-F238E27FC236}">
                    <a16:creationId xmlns:a16="http://schemas.microsoft.com/office/drawing/2014/main" id="{6CBBD9D1-F783-44AC-9A37-AF7797142304}"/>
                  </a:ext>
                </a:extLst>
              </p:cNvPr>
              <p:cNvCxnSpPr/>
              <p:nvPr/>
            </p:nvCxnSpPr>
            <p:spPr>
              <a:xfrm>
                <a:off x="1573198" y="1519825"/>
                <a:ext cx="0" cy="463463"/>
              </a:xfrm>
              <a:prstGeom prst="line">
                <a:avLst/>
              </a:prstGeom>
              <a:noFill/>
              <a:ln w="38100" cap="flat" cmpd="sng" algn="ctr">
                <a:solidFill>
                  <a:sysClr val="windowText" lastClr="000000">
                    <a:lumMod val="50000"/>
                    <a:lumOff val="50000"/>
                  </a:sysClr>
                </a:solidFill>
                <a:prstDash val="solid"/>
                <a:miter lim="800000"/>
              </a:ln>
              <a:effectLst/>
            </p:spPr>
          </p:cxnSp>
          <p:cxnSp>
            <p:nvCxnSpPr>
              <p:cNvPr id="63" name="Straight Connector 62">
                <a:extLst>
                  <a:ext uri="{FF2B5EF4-FFF2-40B4-BE49-F238E27FC236}">
                    <a16:creationId xmlns:a16="http://schemas.microsoft.com/office/drawing/2014/main" id="{7DCB5C0C-6363-4FBE-9616-01C4CF11B770}"/>
                  </a:ext>
                </a:extLst>
              </p:cNvPr>
              <p:cNvCxnSpPr/>
              <p:nvPr/>
            </p:nvCxnSpPr>
            <p:spPr>
              <a:xfrm>
                <a:off x="1888436" y="1521913"/>
                <a:ext cx="0" cy="463463"/>
              </a:xfrm>
              <a:prstGeom prst="line">
                <a:avLst/>
              </a:prstGeom>
              <a:noFill/>
              <a:ln w="38100" cap="flat" cmpd="sng" algn="ctr">
                <a:solidFill>
                  <a:sysClr val="windowText" lastClr="000000">
                    <a:lumMod val="50000"/>
                    <a:lumOff val="50000"/>
                  </a:sysClr>
                </a:solidFill>
                <a:prstDash val="solid"/>
                <a:miter lim="800000"/>
              </a:ln>
              <a:effectLst/>
            </p:spPr>
          </p:cxnSp>
          <p:cxnSp>
            <p:nvCxnSpPr>
              <p:cNvPr id="64" name="Straight Connector 63">
                <a:extLst>
                  <a:ext uri="{FF2B5EF4-FFF2-40B4-BE49-F238E27FC236}">
                    <a16:creationId xmlns:a16="http://schemas.microsoft.com/office/drawing/2014/main" id="{47C89942-A504-41FA-9E3F-9A66CB49571E}"/>
                  </a:ext>
                </a:extLst>
              </p:cNvPr>
              <p:cNvCxnSpPr/>
              <p:nvPr/>
            </p:nvCxnSpPr>
            <p:spPr>
              <a:xfrm>
                <a:off x="944810" y="2219193"/>
                <a:ext cx="0" cy="463463"/>
              </a:xfrm>
              <a:prstGeom prst="line">
                <a:avLst/>
              </a:prstGeom>
              <a:noFill/>
              <a:ln w="38100" cap="flat" cmpd="sng" algn="ctr">
                <a:solidFill>
                  <a:sysClr val="windowText" lastClr="000000">
                    <a:lumMod val="50000"/>
                    <a:lumOff val="50000"/>
                  </a:sysClr>
                </a:solidFill>
                <a:prstDash val="solid"/>
                <a:miter lim="800000"/>
              </a:ln>
              <a:effectLst/>
            </p:spPr>
          </p:cxnSp>
          <p:cxnSp>
            <p:nvCxnSpPr>
              <p:cNvPr id="65" name="Straight Connector 64">
                <a:extLst>
                  <a:ext uri="{FF2B5EF4-FFF2-40B4-BE49-F238E27FC236}">
                    <a16:creationId xmlns:a16="http://schemas.microsoft.com/office/drawing/2014/main" id="{F751E2E5-C587-4ECB-803B-206B6C4CF2B6}"/>
                  </a:ext>
                </a:extLst>
              </p:cNvPr>
              <p:cNvCxnSpPr/>
              <p:nvPr/>
            </p:nvCxnSpPr>
            <p:spPr>
              <a:xfrm rot="5400000">
                <a:off x="1260048" y="2221281"/>
                <a:ext cx="0" cy="463463"/>
              </a:xfrm>
              <a:prstGeom prst="line">
                <a:avLst/>
              </a:prstGeom>
              <a:noFill/>
              <a:ln w="38100" cap="flat" cmpd="sng" algn="ctr">
                <a:solidFill>
                  <a:sysClr val="windowText" lastClr="000000">
                    <a:lumMod val="50000"/>
                    <a:lumOff val="50000"/>
                  </a:sysClr>
                </a:solidFill>
                <a:prstDash val="solid"/>
                <a:miter lim="800000"/>
              </a:ln>
              <a:effectLst/>
            </p:spPr>
          </p:cxnSp>
          <p:cxnSp>
            <p:nvCxnSpPr>
              <p:cNvPr id="66" name="Straight Connector 65">
                <a:extLst>
                  <a:ext uri="{FF2B5EF4-FFF2-40B4-BE49-F238E27FC236}">
                    <a16:creationId xmlns:a16="http://schemas.microsoft.com/office/drawing/2014/main" id="{6CF39945-08A0-4ED3-886D-2067F0714EDE}"/>
                  </a:ext>
                </a:extLst>
              </p:cNvPr>
              <p:cNvCxnSpPr/>
              <p:nvPr/>
            </p:nvCxnSpPr>
            <p:spPr>
              <a:xfrm>
                <a:off x="1575286" y="2223369"/>
                <a:ext cx="0" cy="463463"/>
              </a:xfrm>
              <a:prstGeom prst="line">
                <a:avLst/>
              </a:prstGeom>
              <a:noFill/>
              <a:ln w="38100" cap="flat" cmpd="sng" algn="ctr">
                <a:solidFill>
                  <a:sysClr val="windowText" lastClr="000000">
                    <a:lumMod val="50000"/>
                    <a:lumOff val="50000"/>
                  </a:sysClr>
                </a:solidFill>
                <a:prstDash val="solid"/>
                <a:miter lim="800000"/>
              </a:ln>
              <a:effectLst/>
            </p:spPr>
          </p:cxnSp>
          <p:cxnSp>
            <p:nvCxnSpPr>
              <p:cNvPr id="67" name="Straight Connector 66">
                <a:extLst>
                  <a:ext uri="{FF2B5EF4-FFF2-40B4-BE49-F238E27FC236}">
                    <a16:creationId xmlns:a16="http://schemas.microsoft.com/office/drawing/2014/main" id="{BBBA4864-26BD-4FCA-8B7C-B0F83C078FB1}"/>
                  </a:ext>
                </a:extLst>
              </p:cNvPr>
              <p:cNvCxnSpPr/>
              <p:nvPr/>
            </p:nvCxnSpPr>
            <p:spPr>
              <a:xfrm>
                <a:off x="1890524" y="2225457"/>
                <a:ext cx="0" cy="463463"/>
              </a:xfrm>
              <a:prstGeom prst="line">
                <a:avLst/>
              </a:prstGeom>
              <a:noFill/>
              <a:ln w="38100" cap="flat" cmpd="sng" algn="ctr">
                <a:solidFill>
                  <a:sysClr val="windowText" lastClr="000000">
                    <a:lumMod val="50000"/>
                    <a:lumOff val="50000"/>
                  </a:sysClr>
                </a:solidFill>
                <a:prstDash val="solid"/>
                <a:miter lim="800000"/>
              </a:ln>
              <a:effectLst/>
            </p:spPr>
          </p:cxnSp>
          <p:cxnSp>
            <p:nvCxnSpPr>
              <p:cNvPr id="68" name="Straight Connector 67">
                <a:extLst>
                  <a:ext uri="{FF2B5EF4-FFF2-40B4-BE49-F238E27FC236}">
                    <a16:creationId xmlns:a16="http://schemas.microsoft.com/office/drawing/2014/main" id="{A180D7C3-2FB6-4EBA-B789-D16079441261}"/>
                  </a:ext>
                </a:extLst>
              </p:cNvPr>
              <p:cNvCxnSpPr/>
              <p:nvPr/>
            </p:nvCxnSpPr>
            <p:spPr>
              <a:xfrm>
                <a:off x="944810" y="3496845"/>
                <a:ext cx="0" cy="463463"/>
              </a:xfrm>
              <a:prstGeom prst="line">
                <a:avLst/>
              </a:prstGeom>
              <a:noFill/>
              <a:ln w="38100" cap="flat" cmpd="sng" algn="ctr">
                <a:solidFill>
                  <a:sysClr val="windowText" lastClr="000000">
                    <a:lumMod val="50000"/>
                    <a:lumOff val="50000"/>
                  </a:sysClr>
                </a:solidFill>
                <a:prstDash val="solid"/>
                <a:miter lim="800000"/>
              </a:ln>
              <a:effectLst/>
            </p:spPr>
          </p:cxnSp>
          <p:cxnSp>
            <p:nvCxnSpPr>
              <p:cNvPr id="69" name="Straight Connector 68">
                <a:extLst>
                  <a:ext uri="{FF2B5EF4-FFF2-40B4-BE49-F238E27FC236}">
                    <a16:creationId xmlns:a16="http://schemas.microsoft.com/office/drawing/2014/main" id="{87930A0E-C43B-4699-96AD-86AB8E69EDC8}"/>
                  </a:ext>
                </a:extLst>
              </p:cNvPr>
              <p:cNvCxnSpPr/>
              <p:nvPr/>
            </p:nvCxnSpPr>
            <p:spPr>
              <a:xfrm>
                <a:off x="1260048" y="3498933"/>
                <a:ext cx="0" cy="463463"/>
              </a:xfrm>
              <a:prstGeom prst="line">
                <a:avLst/>
              </a:prstGeom>
              <a:noFill/>
              <a:ln w="38100" cap="flat" cmpd="sng" algn="ctr">
                <a:solidFill>
                  <a:sysClr val="windowText" lastClr="000000">
                    <a:lumMod val="50000"/>
                    <a:lumOff val="50000"/>
                  </a:sysClr>
                </a:solidFill>
                <a:prstDash val="solid"/>
                <a:miter lim="800000"/>
              </a:ln>
              <a:effectLst/>
            </p:spPr>
          </p:cxnSp>
          <p:cxnSp>
            <p:nvCxnSpPr>
              <p:cNvPr id="70" name="Straight Connector 69">
                <a:extLst>
                  <a:ext uri="{FF2B5EF4-FFF2-40B4-BE49-F238E27FC236}">
                    <a16:creationId xmlns:a16="http://schemas.microsoft.com/office/drawing/2014/main" id="{D299DDEB-40E1-4913-B09C-E10BF4A14DFF}"/>
                  </a:ext>
                </a:extLst>
              </p:cNvPr>
              <p:cNvCxnSpPr/>
              <p:nvPr/>
            </p:nvCxnSpPr>
            <p:spPr>
              <a:xfrm>
                <a:off x="1575286" y="3501021"/>
                <a:ext cx="0" cy="463463"/>
              </a:xfrm>
              <a:prstGeom prst="line">
                <a:avLst/>
              </a:prstGeom>
              <a:noFill/>
              <a:ln w="38100" cap="flat" cmpd="sng" algn="ctr">
                <a:solidFill>
                  <a:sysClr val="windowText" lastClr="000000">
                    <a:lumMod val="50000"/>
                    <a:lumOff val="50000"/>
                  </a:sysClr>
                </a:solidFill>
                <a:prstDash val="solid"/>
                <a:miter lim="800000"/>
              </a:ln>
              <a:effectLst/>
            </p:spPr>
          </p:cxnSp>
          <p:cxnSp>
            <p:nvCxnSpPr>
              <p:cNvPr id="71" name="Straight Connector 70">
                <a:extLst>
                  <a:ext uri="{FF2B5EF4-FFF2-40B4-BE49-F238E27FC236}">
                    <a16:creationId xmlns:a16="http://schemas.microsoft.com/office/drawing/2014/main" id="{DF1481BE-437D-4D4D-B437-6C0107F3CA12}"/>
                  </a:ext>
                </a:extLst>
              </p:cNvPr>
              <p:cNvCxnSpPr/>
              <p:nvPr/>
            </p:nvCxnSpPr>
            <p:spPr>
              <a:xfrm>
                <a:off x="1890524" y="3503109"/>
                <a:ext cx="0" cy="463463"/>
              </a:xfrm>
              <a:prstGeom prst="line">
                <a:avLst/>
              </a:prstGeom>
              <a:noFill/>
              <a:ln w="38100" cap="flat" cmpd="sng" algn="ctr">
                <a:solidFill>
                  <a:sysClr val="windowText" lastClr="000000">
                    <a:lumMod val="50000"/>
                    <a:lumOff val="50000"/>
                  </a:sysClr>
                </a:solidFill>
                <a:prstDash val="solid"/>
                <a:miter lim="800000"/>
              </a:ln>
              <a:effectLst/>
            </p:spPr>
          </p:cxnSp>
          <p:cxnSp>
            <p:nvCxnSpPr>
              <p:cNvPr id="72" name="Straight Connector 71">
                <a:extLst>
                  <a:ext uri="{FF2B5EF4-FFF2-40B4-BE49-F238E27FC236}">
                    <a16:creationId xmlns:a16="http://schemas.microsoft.com/office/drawing/2014/main" id="{4B016CA1-639D-4615-ABB7-5D97E9242FDF}"/>
                  </a:ext>
                </a:extLst>
              </p:cNvPr>
              <p:cNvCxnSpPr/>
              <p:nvPr/>
            </p:nvCxnSpPr>
            <p:spPr>
              <a:xfrm>
                <a:off x="946898" y="4200389"/>
                <a:ext cx="0" cy="463463"/>
              </a:xfrm>
              <a:prstGeom prst="line">
                <a:avLst/>
              </a:prstGeom>
              <a:noFill/>
              <a:ln w="38100" cap="flat" cmpd="sng" algn="ctr">
                <a:solidFill>
                  <a:sysClr val="windowText" lastClr="000000">
                    <a:lumMod val="50000"/>
                    <a:lumOff val="50000"/>
                  </a:sysClr>
                </a:solidFill>
                <a:prstDash val="solid"/>
                <a:miter lim="800000"/>
              </a:ln>
              <a:effectLst/>
            </p:spPr>
          </p:cxnSp>
          <p:cxnSp>
            <p:nvCxnSpPr>
              <p:cNvPr id="73" name="Straight Connector 72">
                <a:extLst>
                  <a:ext uri="{FF2B5EF4-FFF2-40B4-BE49-F238E27FC236}">
                    <a16:creationId xmlns:a16="http://schemas.microsoft.com/office/drawing/2014/main" id="{8708A8AA-BCEE-43B0-B6B9-4B4323D73019}"/>
                  </a:ext>
                </a:extLst>
              </p:cNvPr>
              <p:cNvCxnSpPr/>
              <p:nvPr/>
            </p:nvCxnSpPr>
            <p:spPr>
              <a:xfrm>
                <a:off x="1577374" y="4204565"/>
                <a:ext cx="0" cy="463463"/>
              </a:xfrm>
              <a:prstGeom prst="line">
                <a:avLst/>
              </a:prstGeom>
              <a:noFill/>
              <a:ln w="38100" cap="flat" cmpd="sng" algn="ctr">
                <a:solidFill>
                  <a:sysClr val="windowText" lastClr="000000">
                    <a:lumMod val="50000"/>
                    <a:lumOff val="50000"/>
                  </a:sysClr>
                </a:solidFill>
                <a:prstDash val="solid"/>
                <a:miter lim="800000"/>
              </a:ln>
              <a:effectLst/>
            </p:spPr>
          </p:cxnSp>
          <p:cxnSp>
            <p:nvCxnSpPr>
              <p:cNvPr id="74" name="Straight Connector 73">
                <a:extLst>
                  <a:ext uri="{FF2B5EF4-FFF2-40B4-BE49-F238E27FC236}">
                    <a16:creationId xmlns:a16="http://schemas.microsoft.com/office/drawing/2014/main" id="{3B13DEDB-235E-45BE-A000-11F554DA081D}"/>
                  </a:ext>
                </a:extLst>
              </p:cNvPr>
              <p:cNvCxnSpPr/>
              <p:nvPr/>
            </p:nvCxnSpPr>
            <p:spPr>
              <a:xfrm>
                <a:off x="1892612" y="4206653"/>
                <a:ext cx="0" cy="463463"/>
              </a:xfrm>
              <a:prstGeom prst="line">
                <a:avLst/>
              </a:prstGeom>
              <a:noFill/>
              <a:ln w="38100" cap="flat" cmpd="sng" algn="ctr">
                <a:solidFill>
                  <a:sysClr val="windowText" lastClr="000000">
                    <a:lumMod val="50000"/>
                    <a:lumOff val="50000"/>
                  </a:sysClr>
                </a:solidFill>
                <a:prstDash val="solid"/>
                <a:miter lim="800000"/>
              </a:ln>
              <a:effectLst/>
            </p:spPr>
          </p:cxnSp>
          <p:sp>
            <p:nvSpPr>
              <p:cNvPr id="75" name="Rectangle 74">
                <a:extLst>
                  <a:ext uri="{FF2B5EF4-FFF2-40B4-BE49-F238E27FC236}">
                    <a16:creationId xmlns:a16="http://schemas.microsoft.com/office/drawing/2014/main" id="{59173AF7-6AFA-4340-A6EB-9760EC1AD329}"/>
                  </a:ext>
                </a:extLst>
              </p:cNvPr>
              <p:cNvSpPr/>
              <p:nvPr/>
            </p:nvSpPr>
            <p:spPr>
              <a:xfrm>
                <a:off x="1128243" y="4300781"/>
                <a:ext cx="274320" cy="274320"/>
              </a:xfrm>
              <a:prstGeom prst="rect">
                <a:avLst/>
              </a:prstGeom>
              <a:solidFill>
                <a:sysClr val="windowText" lastClr="000000">
                  <a:lumMod val="50000"/>
                  <a:lumOff val="50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76" name="TextBox 75">
                <a:extLst>
                  <a:ext uri="{FF2B5EF4-FFF2-40B4-BE49-F238E27FC236}">
                    <a16:creationId xmlns:a16="http://schemas.microsoft.com/office/drawing/2014/main" id="{F72635AE-6539-4B4F-A42B-B15CBCA1A369}"/>
                  </a:ext>
                </a:extLst>
              </p:cNvPr>
              <p:cNvSpPr txBox="1"/>
              <p:nvPr/>
            </p:nvSpPr>
            <p:spPr>
              <a:xfrm>
                <a:off x="703548" y="2970752"/>
                <a:ext cx="760144"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Arial"/>
                    <a:sym typeface="Arial"/>
                  </a:rPr>
                  <a:t>Shape</a:t>
                </a:r>
              </a:p>
            </p:txBody>
          </p:sp>
        </p:grpSp>
        <p:grpSp>
          <p:nvGrpSpPr>
            <p:cNvPr id="14" name="Group 13">
              <a:extLst>
                <a:ext uri="{FF2B5EF4-FFF2-40B4-BE49-F238E27FC236}">
                  <a16:creationId xmlns:a16="http://schemas.microsoft.com/office/drawing/2014/main" id="{5B961E19-071C-4805-860D-5DBE42A06AEA}"/>
                </a:ext>
              </a:extLst>
            </p:cNvPr>
            <p:cNvGrpSpPr/>
            <p:nvPr/>
          </p:nvGrpSpPr>
          <p:grpSpPr>
            <a:xfrm>
              <a:off x="3723487" y="1029722"/>
              <a:ext cx="1480000" cy="3798346"/>
              <a:chOff x="4774498" y="1029722"/>
              <a:chExt cx="1480000" cy="3798346"/>
            </a:xfrm>
          </p:grpSpPr>
          <p:sp>
            <p:nvSpPr>
              <p:cNvPr id="40" name="Rectangle 39">
                <a:extLst>
                  <a:ext uri="{FF2B5EF4-FFF2-40B4-BE49-F238E27FC236}">
                    <a16:creationId xmlns:a16="http://schemas.microsoft.com/office/drawing/2014/main" id="{A8EFB5DE-2D5C-46B1-B5B1-E7C34E284F14}"/>
                  </a:ext>
                </a:extLst>
              </p:cNvPr>
              <p:cNvSpPr/>
              <p:nvPr/>
            </p:nvSpPr>
            <p:spPr>
              <a:xfrm>
                <a:off x="4789370" y="1396358"/>
                <a:ext cx="1463040" cy="1463040"/>
              </a:xfrm>
              <a:prstGeom prst="rect">
                <a:avLst/>
              </a:prstGeom>
              <a:noFill/>
              <a:ln w="285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41" name="Rectangle 40">
                <a:extLst>
                  <a:ext uri="{FF2B5EF4-FFF2-40B4-BE49-F238E27FC236}">
                    <a16:creationId xmlns:a16="http://schemas.microsoft.com/office/drawing/2014/main" id="{1710E1AE-6825-4324-A514-47C55D6694C6}"/>
                  </a:ext>
                </a:extLst>
              </p:cNvPr>
              <p:cNvSpPr/>
              <p:nvPr/>
            </p:nvSpPr>
            <p:spPr>
              <a:xfrm>
                <a:off x="4791458" y="3365028"/>
                <a:ext cx="1463040" cy="1463040"/>
              </a:xfrm>
              <a:prstGeom prst="rect">
                <a:avLst/>
              </a:prstGeom>
              <a:noFill/>
              <a:ln w="285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cxnSp>
            <p:nvCxnSpPr>
              <p:cNvPr id="42" name="Straight Connector 41">
                <a:extLst>
                  <a:ext uri="{FF2B5EF4-FFF2-40B4-BE49-F238E27FC236}">
                    <a16:creationId xmlns:a16="http://schemas.microsoft.com/office/drawing/2014/main" id="{B83481D3-A5A4-486C-9459-FE1A144EBFC9}"/>
                  </a:ext>
                </a:extLst>
              </p:cNvPr>
              <p:cNvCxnSpPr/>
              <p:nvPr/>
            </p:nvCxnSpPr>
            <p:spPr>
              <a:xfrm>
                <a:off x="5015760" y="1517737"/>
                <a:ext cx="0" cy="1149384"/>
              </a:xfrm>
              <a:prstGeom prst="line">
                <a:avLst/>
              </a:prstGeom>
              <a:solidFill>
                <a:sysClr val="windowText" lastClr="000000">
                  <a:lumMod val="50000"/>
                  <a:lumOff val="50000"/>
                </a:sysClr>
              </a:solidFill>
              <a:ln w="38100" cap="flat" cmpd="sng" algn="ctr">
                <a:solidFill>
                  <a:sysClr val="windowText" lastClr="000000">
                    <a:lumMod val="50000"/>
                    <a:lumOff val="50000"/>
                  </a:sysClr>
                </a:solidFill>
                <a:prstDash val="solid"/>
                <a:miter lim="800000"/>
              </a:ln>
              <a:effectLst/>
            </p:spPr>
          </p:cxnSp>
          <p:cxnSp>
            <p:nvCxnSpPr>
              <p:cNvPr id="43" name="Straight Connector 42">
                <a:extLst>
                  <a:ext uri="{FF2B5EF4-FFF2-40B4-BE49-F238E27FC236}">
                    <a16:creationId xmlns:a16="http://schemas.microsoft.com/office/drawing/2014/main" id="{B2021F01-80CB-4C47-A014-716C1BD8BAFA}"/>
                  </a:ext>
                </a:extLst>
              </p:cNvPr>
              <p:cNvCxnSpPr/>
              <p:nvPr/>
            </p:nvCxnSpPr>
            <p:spPr>
              <a:xfrm>
                <a:off x="5330998" y="1522915"/>
                <a:ext cx="0" cy="1149384"/>
              </a:xfrm>
              <a:prstGeom prst="line">
                <a:avLst/>
              </a:prstGeom>
              <a:solidFill>
                <a:sysClr val="windowText" lastClr="000000">
                  <a:lumMod val="50000"/>
                  <a:lumOff val="50000"/>
                </a:sysClr>
              </a:solidFill>
              <a:ln w="38100" cap="flat" cmpd="sng" algn="ctr">
                <a:solidFill>
                  <a:sysClr val="windowText" lastClr="000000">
                    <a:lumMod val="50000"/>
                    <a:lumOff val="50000"/>
                  </a:sysClr>
                </a:solidFill>
                <a:prstDash val="solid"/>
                <a:miter lim="800000"/>
              </a:ln>
              <a:effectLst/>
            </p:spPr>
          </p:cxnSp>
          <p:cxnSp>
            <p:nvCxnSpPr>
              <p:cNvPr id="44" name="Straight Connector 43">
                <a:extLst>
                  <a:ext uri="{FF2B5EF4-FFF2-40B4-BE49-F238E27FC236}">
                    <a16:creationId xmlns:a16="http://schemas.microsoft.com/office/drawing/2014/main" id="{901E9383-007F-417D-9BB7-E7FE13348B70}"/>
                  </a:ext>
                </a:extLst>
              </p:cNvPr>
              <p:cNvCxnSpPr/>
              <p:nvPr/>
            </p:nvCxnSpPr>
            <p:spPr>
              <a:xfrm>
                <a:off x="5646236" y="1528093"/>
                <a:ext cx="0" cy="1149384"/>
              </a:xfrm>
              <a:prstGeom prst="line">
                <a:avLst/>
              </a:prstGeom>
              <a:solidFill>
                <a:sysClr val="windowText" lastClr="000000">
                  <a:lumMod val="50000"/>
                  <a:lumOff val="50000"/>
                </a:sysClr>
              </a:solidFill>
              <a:ln w="101600" cap="flat" cmpd="sng" algn="ctr">
                <a:solidFill>
                  <a:sysClr val="windowText" lastClr="000000">
                    <a:lumMod val="50000"/>
                    <a:lumOff val="50000"/>
                  </a:sysClr>
                </a:solidFill>
                <a:prstDash val="solid"/>
                <a:miter lim="800000"/>
              </a:ln>
              <a:effectLst/>
            </p:spPr>
          </p:cxnSp>
          <p:cxnSp>
            <p:nvCxnSpPr>
              <p:cNvPr id="45" name="Straight Connector 44">
                <a:extLst>
                  <a:ext uri="{FF2B5EF4-FFF2-40B4-BE49-F238E27FC236}">
                    <a16:creationId xmlns:a16="http://schemas.microsoft.com/office/drawing/2014/main" id="{305A4008-4788-43A9-9E7A-AA8346A3DF46}"/>
                  </a:ext>
                </a:extLst>
              </p:cNvPr>
              <p:cNvCxnSpPr/>
              <p:nvPr/>
            </p:nvCxnSpPr>
            <p:spPr>
              <a:xfrm>
                <a:off x="5961474" y="1533272"/>
                <a:ext cx="0" cy="1149384"/>
              </a:xfrm>
              <a:prstGeom prst="line">
                <a:avLst/>
              </a:prstGeom>
              <a:solidFill>
                <a:sysClr val="windowText" lastClr="000000">
                  <a:lumMod val="50000"/>
                  <a:lumOff val="50000"/>
                </a:sysClr>
              </a:solidFill>
              <a:ln w="38100" cap="flat" cmpd="sng" algn="ctr">
                <a:solidFill>
                  <a:sysClr val="windowText" lastClr="000000">
                    <a:lumMod val="50000"/>
                    <a:lumOff val="50000"/>
                  </a:sysClr>
                </a:solidFill>
                <a:prstDash val="solid"/>
                <a:miter lim="800000"/>
              </a:ln>
              <a:effectLst/>
            </p:spPr>
          </p:cxnSp>
          <p:sp>
            <p:nvSpPr>
              <p:cNvPr id="46" name="TextBox 45">
                <a:extLst>
                  <a:ext uri="{FF2B5EF4-FFF2-40B4-BE49-F238E27FC236}">
                    <a16:creationId xmlns:a16="http://schemas.microsoft.com/office/drawing/2014/main" id="{8E1274AA-E827-4406-B794-D0DFDEB8DFB5}"/>
                  </a:ext>
                </a:extLst>
              </p:cNvPr>
              <p:cNvSpPr txBox="1"/>
              <p:nvPr/>
            </p:nvSpPr>
            <p:spPr>
              <a:xfrm>
                <a:off x="4774498" y="1029722"/>
                <a:ext cx="763351"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Arial"/>
                    <a:sym typeface="Arial"/>
                  </a:rPr>
                  <a:t>Width</a:t>
                </a:r>
              </a:p>
            </p:txBody>
          </p:sp>
          <p:sp>
            <p:nvSpPr>
              <p:cNvPr id="47" name="Oval 46">
                <a:extLst>
                  <a:ext uri="{FF2B5EF4-FFF2-40B4-BE49-F238E27FC236}">
                    <a16:creationId xmlns:a16="http://schemas.microsoft.com/office/drawing/2014/main" id="{0FFE1A00-1896-44D7-AD49-B7D7445695C2}"/>
                  </a:ext>
                </a:extLst>
              </p:cNvPr>
              <p:cNvSpPr/>
              <p:nvPr/>
            </p:nvSpPr>
            <p:spPr>
              <a:xfrm>
                <a:off x="4992798" y="3591590"/>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48" name="Oval 47">
                <a:extLst>
                  <a:ext uri="{FF2B5EF4-FFF2-40B4-BE49-F238E27FC236}">
                    <a16:creationId xmlns:a16="http://schemas.microsoft.com/office/drawing/2014/main" id="{9566888D-A287-41BB-9A32-CAEB75645531}"/>
                  </a:ext>
                </a:extLst>
              </p:cNvPr>
              <p:cNvSpPr/>
              <p:nvPr/>
            </p:nvSpPr>
            <p:spPr>
              <a:xfrm>
                <a:off x="5420770" y="3591590"/>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49" name="Oval 48">
                <a:extLst>
                  <a:ext uri="{FF2B5EF4-FFF2-40B4-BE49-F238E27FC236}">
                    <a16:creationId xmlns:a16="http://schemas.microsoft.com/office/drawing/2014/main" id="{64561DE7-2DF0-4089-8904-ACB27A1AD168}"/>
                  </a:ext>
                </a:extLst>
              </p:cNvPr>
              <p:cNvSpPr/>
              <p:nvPr/>
            </p:nvSpPr>
            <p:spPr>
              <a:xfrm>
                <a:off x="5848742" y="3591590"/>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50" name="Oval 49">
                <a:extLst>
                  <a:ext uri="{FF2B5EF4-FFF2-40B4-BE49-F238E27FC236}">
                    <a16:creationId xmlns:a16="http://schemas.microsoft.com/office/drawing/2014/main" id="{EB7665D9-B7BF-4596-83C3-786BEBF1315B}"/>
                  </a:ext>
                </a:extLst>
              </p:cNvPr>
              <p:cNvSpPr/>
              <p:nvPr/>
            </p:nvSpPr>
            <p:spPr>
              <a:xfrm>
                <a:off x="4994886" y="3969458"/>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51" name="Oval 50">
                <a:extLst>
                  <a:ext uri="{FF2B5EF4-FFF2-40B4-BE49-F238E27FC236}">
                    <a16:creationId xmlns:a16="http://schemas.microsoft.com/office/drawing/2014/main" id="{93F3DD0A-D91E-4C96-9C43-DA793A4BD993}"/>
                  </a:ext>
                </a:extLst>
              </p:cNvPr>
              <p:cNvSpPr/>
              <p:nvPr/>
            </p:nvSpPr>
            <p:spPr>
              <a:xfrm>
                <a:off x="5422858" y="3969458"/>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52" name="Oval 51">
                <a:extLst>
                  <a:ext uri="{FF2B5EF4-FFF2-40B4-BE49-F238E27FC236}">
                    <a16:creationId xmlns:a16="http://schemas.microsoft.com/office/drawing/2014/main" id="{5C6489A8-967C-48FD-BCFC-F391464CFD8C}"/>
                  </a:ext>
                </a:extLst>
              </p:cNvPr>
              <p:cNvSpPr/>
              <p:nvPr/>
            </p:nvSpPr>
            <p:spPr>
              <a:xfrm>
                <a:off x="5850830" y="3969458"/>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53" name="Oval 52">
                <a:extLst>
                  <a:ext uri="{FF2B5EF4-FFF2-40B4-BE49-F238E27FC236}">
                    <a16:creationId xmlns:a16="http://schemas.microsoft.com/office/drawing/2014/main" id="{61E03DF8-574E-4BFF-A2CC-8EF22AF03C03}"/>
                  </a:ext>
                </a:extLst>
              </p:cNvPr>
              <p:cNvSpPr/>
              <p:nvPr/>
            </p:nvSpPr>
            <p:spPr>
              <a:xfrm>
                <a:off x="4996974" y="4334800"/>
                <a:ext cx="228600" cy="228600"/>
              </a:xfrm>
              <a:prstGeom prst="ellipse">
                <a:avLst/>
              </a:prstGeom>
              <a:solidFill>
                <a:srgbClr val="92D050"/>
              </a:solidFill>
              <a:ln w="12700" cap="flat" cmpd="sng" algn="ctr">
                <a:solidFill>
                  <a:srgbClr val="92D05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54" name="Oval 53">
                <a:extLst>
                  <a:ext uri="{FF2B5EF4-FFF2-40B4-BE49-F238E27FC236}">
                    <a16:creationId xmlns:a16="http://schemas.microsoft.com/office/drawing/2014/main" id="{33C47A87-A0B8-40DE-980B-BEF2790E007D}"/>
                  </a:ext>
                </a:extLst>
              </p:cNvPr>
              <p:cNvSpPr/>
              <p:nvPr/>
            </p:nvSpPr>
            <p:spPr>
              <a:xfrm>
                <a:off x="5424946" y="4334800"/>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55" name="Oval 54">
                <a:extLst>
                  <a:ext uri="{FF2B5EF4-FFF2-40B4-BE49-F238E27FC236}">
                    <a16:creationId xmlns:a16="http://schemas.microsoft.com/office/drawing/2014/main" id="{195BCCD3-042F-4B49-A77F-142AE7FC4BB5}"/>
                  </a:ext>
                </a:extLst>
              </p:cNvPr>
              <p:cNvSpPr/>
              <p:nvPr/>
            </p:nvSpPr>
            <p:spPr>
              <a:xfrm>
                <a:off x="5852918" y="4334800"/>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56" name="TextBox 55">
                <a:extLst>
                  <a:ext uri="{FF2B5EF4-FFF2-40B4-BE49-F238E27FC236}">
                    <a16:creationId xmlns:a16="http://schemas.microsoft.com/office/drawing/2014/main" id="{7FDECA50-F246-40DB-8902-A5EC56E1CF6B}"/>
                  </a:ext>
                </a:extLst>
              </p:cNvPr>
              <p:cNvSpPr txBox="1"/>
              <p:nvPr/>
            </p:nvSpPr>
            <p:spPr>
              <a:xfrm>
                <a:off x="4826690" y="2998392"/>
                <a:ext cx="684803"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Arial"/>
                    <a:sym typeface="Arial"/>
                  </a:rPr>
                  <a:t>Color</a:t>
                </a:r>
              </a:p>
            </p:txBody>
          </p:sp>
        </p:grpSp>
        <p:grpSp>
          <p:nvGrpSpPr>
            <p:cNvPr id="16" name="Group 15">
              <a:extLst>
                <a:ext uri="{FF2B5EF4-FFF2-40B4-BE49-F238E27FC236}">
                  <a16:creationId xmlns:a16="http://schemas.microsoft.com/office/drawing/2014/main" id="{E6B0043E-EB9F-4D16-BDB7-1070950EC753}"/>
                </a:ext>
              </a:extLst>
            </p:cNvPr>
            <p:cNvGrpSpPr/>
            <p:nvPr/>
          </p:nvGrpSpPr>
          <p:grpSpPr>
            <a:xfrm>
              <a:off x="6745514" y="1016696"/>
              <a:ext cx="1465128" cy="3798846"/>
              <a:chOff x="6745514" y="1018784"/>
              <a:chExt cx="1465128" cy="3798846"/>
            </a:xfrm>
          </p:grpSpPr>
          <p:sp>
            <p:nvSpPr>
              <p:cNvPr id="17" name="Rectangle 16">
                <a:extLst>
                  <a:ext uri="{FF2B5EF4-FFF2-40B4-BE49-F238E27FC236}">
                    <a16:creationId xmlns:a16="http://schemas.microsoft.com/office/drawing/2014/main" id="{92AAC433-3ACB-4B10-8976-7E69951B6EA6}"/>
                  </a:ext>
                </a:extLst>
              </p:cNvPr>
              <p:cNvSpPr/>
              <p:nvPr/>
            </p:nvSpPr>
            <p:spPr>
              <a:xfrm>
                <a:off x="6745514" y="1385920"/>
                <a:ext cx="1463040" cy="1463040"/>
              </a:xfrm>
              <a:prstGeom prst="rect">
                <a:avLst/>
              </a:prstGeom>
              <a:noFill/>
              <a:ln w="285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18" name="Rectangle 17">
                <a:extLst>
                  <a:ext uri="{FF2B5EF4-FFF2-40B4-BE49-F238E27FC236}">
                    <a16:creationId xmlns:a16="http://schemas.microsoft.com/office/drawing/2014/main" id="{A3EF6F5A-1FB3-4FE9-AEBC-4319664BEDE5}"/>
                  </a:ext>
                </a:extLst>
              </p:cNvPr>
              <p:cNvSpPr/>
              <p:nvPr/>
            </p:nvSpPr>
            <p:spPr>
              <a:xfrm>
                <a:off x="6747602" y="3354590"/>
                <a:ext cx="1463040" cy="1463040"/>
              </a:xfrm>
              <a:prstGeom prst="rect">
                <a:avLst/>
              </a:prstGeom>
              <a:noFill/>
              <a:ln w="285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19" name="Oval 18">
                <a:extLst>
                  <a:ext uri="{FF2B5EF4-FFF2-40B4-BE49-F238E27FC236}">
                    <a16:creationId xmlns:a16="http://schemas.microsoft.com/office/drawing/2014/main" id="{284EE693-2A3D-4B40-976E-E06AD1C155BE}"/>
                  </a:ext>
                </a:extLst>
              </p:cNvPr>
              <p:cNvSpPr/>
              <p:nvPr/>
            </p:nvSpPr>
            <p:spPr>
              <a:xfrm>
                <a:off x="6919714" y="1585342"/>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20" name="Oval 19">
                <a:extLst>
                  <a:ext uri="{FF2B5EF4-FFF2-40B4-BE49-F238E27FC236}">
                    <a16:creationId xmlns:a16="http://schemas.microsoft.com/office/drawing/2014/main" id="{FC26B55B-F192-4CED-8C57-2F9AE52C59D2}"/>
                  </a:ext>
                </a:extLst>
              </p:cNvPr>
              <p:cNvSpPr/>
              <p:nvPr/>
            </p:nvSpPr>
            <p:spPr>
              <a:xfrm>
                <a:off x="7347686" y="1585342"/>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21" name="Oval 20">
                <a:extLst>
                  <a:ext uri="{FF2B5EF4-FFF2-40B4-BE49-F238E27FC236}">
                    <a16:creationId xmlns:a16="http://schemas.microsoft.com/office/drawing/2014/main" id="{DBCC1A4D-639D-4F98-948D-65B8BFFC56BC}"/>
                  </a:ext>
                </a:extLst>
              </p:cNvPr>
              <p:cNvSpPr/>
              <p:nvPr/>
            </p:nvSpPr>
            <p:spPr>
              <a:xfrm>
                <a:off x="7775658" y="1585342"/>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22" name="Oval 21">
                <a:extLst>
                  <a:ext uri="{FF2B5EF4-FFF2-40B4-BE49-F238E27FC236}">
                    <a16:creationId xmlns:a16="http://schemas.microsoft.com/office/drawing/2014/main" id="{BD9D3BA9-1126-48D5-926F-6AFE01B30677}"/>
                  </a:ext>
                </a:extLst>
              </p:cNvPr>
              <p:cNvSpPr/>
              <p:nvPr/>
            </p:nvSpPr>
            <p:spPr>
              <a:xfrm>
                <a:off x="6854282" y="1888054"/>
                <a:ext cx="365760" cy="36576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23" name="Oval 22">
                <a:extLst>
                  <a:ext uri="{FF2B5EF4-FFF2-40B4-BE49-F238E27FC236}">
                    <a16:creationId xmlns:a16="http://schemas.microsoft.com/office/drawing/2014/main" id="{F4139807-5D85-449C-9172-3625CAF5D40E}"/>
                  </a:ext>
                </a:extLst>
              </p:cNvPr>
              <p:cNvSpPr/>
              <p:nvPr/>
            </p:nvSpPr>
            <p:spPr>
              <a:xfrm>
                <a:off x="7349774" y="1963210"/>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24" name="Oval 23">
                <a:extLst>
                  <a:ext uri="{FF2B5EF4-FFF2-40B4-BE49-F238E27FC236}">
                    <a16:creationId xmlns:a16="http://schemas.microsoft.com/office/drawing/2014/main" id="{241180DA-1C60-4D54-BDDF-DD7286262E51}"/>
                  </a:ext>
                </a:extLst>
              </p:cNvPr>
              <p:cNvSpPr/>
              <p:nvPr/>
            </p:nvSpPr>
            <p:spPr>
              <a:xfrm>
                <a:off x="7777746" y="1963210"/>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25" name="Oval 24">
                <a:extLst>
                  <a:ext uri="{FF2B5EF4-FFF2-40B4-BE49-F238E27FC236}">
                    <a16:creationId xmlns:a16="http://schemas.microsoft.com/office/drawing/2014/main" id="{D286E80F-D87B-4A02-AFDA-D049214AC7EE}"/>
                  </a:ext>
                </a:extLst>
              </p:cNvPr>
              <p:cNvSpPr/>
              <p:nvPr/>
            </p:nvSpPr>
            <p:spPr>
              <a:xfrm>
                <a:off x="6923890" y="2328552"/>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26" name="Oval 25">
                <a:extLst>
                  <a:ext uri="{FF2B5EF4-FFF2-40B4-BE49-F238E27FC236}">
                    <a16:creationId xmlns:a16="http://schemas.microsoft.com/office/drawing/2014/main" id="{29FAE2D1-26BE-4D7B-B6B0-D2513BADF234}"/>
                  </a:ext>
                </a:extLst>
              </p:cNvPr>
              <p:cNvSpPr/>
              <p:nvPr/>
            </p:nvSpPr>
            <p:spPr>
              <a:xfrm>
                <a:off x="7351862" y="2328552"/>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27" name="Oval 26">
                <a:extLst>
                  <a:ext uri="{FF2B5EF4-FFF2-40B4-BE49-F238E27FC236}">
                    <a16:creationId xmlns:a16="http://schemas.microsoft.com/office/drawing/2014/main" id="{16D76E6D-F194-4E58-AE53-195648BF6FFD}"/>
                  </a:ext>
                </a:extLst>
              </p:cNvPr>
              <p:cNvSpPr/>
              <p:nvPr/>
            </p:nvSpPr>
            <p:spPr>
              <a:xfrm>
                <a:off x="7779834" y="2328552"/>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28" name="TextBox 27">
                <a:extLst>
                  <a:ext uri="{FF2B5EF4-FFF2-40B4-BE49-F238E27FC236}">
                    <a16:creationId xmlns:a16="http://schemas.microsoft.com/office/drawing/2014/main" id="{97BA2FCC-2FBA-46FB-B5EF-AAF3511B9BF8}"/>
                  </a:ext>
                </a:extLst>
              </p:cNvPr>
              <p:cNvSpPr txBox="1"/>
              <p:nvPr/>
            </p:nvSpPr>
            <p:spPr>
              <a:xfrm>
                <a:off x="6768220" y="1018784"/>
                <a:ext cx="545086"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Arial"/>
                    <a:sym typeface="Arial"/>
                  </a:rPr>
                  <a:t>Size</a:t>
                </a:r>
              </a:p>
            </p:txBody>
          </p:sp>
          <p:sp>
            <p:nvSpPr>
              <p:cNvPr id="29" name="Oval 28">
                <a:extLst>
                  <a:ext uri="{FF2B5EF4-FFF2-40B4-BE49-F238E27FC236}">
                    <a16:creationId xmlns:a16="http://schemas.microsoft.com/office/drawing/2014/main" id="{B25ED8F5-12B0-455A-839F-F5B46CE8ACDD}"/>
                  </a:ext>
                </a:extLst>
              </p:cNvPr>
              <p:cNvSpPr/>
              <p:nvPr/>
            </p:nvSpPr>
            <p:spPr>
              <a:xfrm>
                <a:off x="6948942" y="3593678"/>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30" name="Oval 29">
                <a:extLst>
                  <a:ext uri="{FF2B5EF4-FFF2-40B4-BE49-F238E27FC236}">
                    <a16:creationId xmlns:a16="http://schemas.microsoft.com/office/drawing/2014/main" id="{D048954C-1C13-4847-BD83-56A7457A2ACD}"/>
                  </a:ext>
                </a:extLst>
              </p:cNvPr>
              <p:cNvSpPr/>
              <p:nvPr/>
            </p:nvSpPr>
            <p:spPr>
              <a:xfrm>
                <a:off x="7376914" y="3593678"/>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31" name="Oval 30">
                <a:extLst>
                  <a:ext uri="{FF2B5EF4-FFF2-40B4-BE49-F238E27FC236}">
                    <a16:creationId xmlns:a16="http://schemas.microsoft.com/office/drawing/2014/main" id="{C945257E-A7EE-4667-B4A8-23DC5BE7318D}"/>
                  </a:ext>
                </a:extLst>
              </p:cNvPr>
              <p:cNvSpPr/>
              <p:nvPr/>
            </p:nvSpPr>
            <p:spPr>
              <a:xfrm>
                <a:off x="7804886" y="3593678"/>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32" name="Oval 31">
                <a:extLst>
                  <a:ext uri="{FF2B5EF4-FFF2-40B4-BE49-F238E27FC236}">
                    <a16:creationId xmlns:a16="http://schemas.microsoft.com/office/drawing/2014/main" id="{07048291-84FD-4743-B776-C301CF8F5169}"/>
                  </a:ext>
                </a:extLst>
              </p:cNvPr>
              <p:cNvSpPr/>
              <p:nvPr/>
            </p:nvSpPr>
            <p:spPr>
              <a:xfrm>
                <a:off x="6951030" y="3971546"/>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33" name="Oval 32">
                <a:extLst>
                  <a:ext uri="{FF2B5EF4-FFF2-40B4-BE49-F238E27FC236}">
                    <a16:creationId xmlns:a16="http://schemas.microsoft.com/office/drawing/2014/main" id="{75F0E165-B6C5-4D47-BBD3-7A7A83DB940F}"/>
                  </a:ext>
                </a:extLst>
              </p:cNvPr>
              <p:cNvSpPr/>
              <p:nvPr/>
            </p:nvSpPr>
            <p:spPr>
              <a:xfrm>
                <a:off x="7379002" y="3971546"/>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34" name="Oval 33">
                <a:extLst>
                  <a:ext uri="{FF2B5EF4-FFF2-40B4-BE49-F238E27FC236}">
                    <a16:creationId xmlns:a16="http://schemas.microsoft.com/office/drawing/2014/main" id="{F31AD819-2166-44DD-9754-65E0F7AF6313}"/>
                  </a:ext>
                </a:extLst>
              </p:cNvPr>
              <p:cNvSpPr/>
              <p:nvPr/>
            </p:nvSpPr>
            <p:spPr>
              <a:xfrm>
                <a:off x="7806974" y="3971546"/>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35" name="Oval 34">
                <a:extLst>
                  <a:ext uri="{FF2B5EF4-FFF2-40B4-BE49-F238E27FC236}">
                    <a16:creationId xmlns:a16="http://schemas.microsoft.com/office/drawing/2014/main" id="{37C8A2E1-2286-4F2B-9E3C-42C7617095C9}"/>
                  </a:ext>
                </a:extLst>
              </p:cNvPr>
              <p:cNvSpPr/>
              <p:nvPr/>
            </p:nvSpPr>
            <p:spPr>
              <a:xfrm>
                <a:off x="6953118" y="4336888"/>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36" name="Oval 35">
                <a:extLst>
                  <a:ext uri="{FF2B5EF4-FFF2-40B4-BE49-F238E27FC236}">
                    <a16:creationId xmlns:a16="http://schemas.microsoft.com/office/drawing/2014/main" id="{FAC0897A-0CBC-4790-A1A8-F37188232A49}"/>
                  </a:ext>
                </a:extLst>
              </p:cNvPr>
              <p:cNvSpPr/>
              <p:nvPr/>
            </p:nvSpPr>
            <p:spPr>
              <a:xfrm>
                <a:off x="7381090" y="4336888"/>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37" name="Oval 36">
                <a:extLst>
                  <a:ext uri="{FF2B5EF4-FFF2-40B4-BE49-F238E27FC236}">
                    <a16:creationId xmlns:a16="http://schemas.microsoft.com/office/drawing/2014/main" id="{8C257F5C-663B-4CF4-9B83-191FC33E43CC}"/>
                  </a:ext>
                </a:extLst>
              </p:cNvPr>
              <p:cNvSpPr/>
              <p:nvPr/>
            </p:nvSpPr>
            <p:spPr>
              <a:xfrm>
                <a:off x="7809062" y="4336888"/>
                <a:ext cx="228600" cy="228600"/>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38" name="Rectangle 37">
                <a:extLst>
                  <a:ext uri="{FF2B5EF4-FFF2-40B4-BE49-F238E27FC236}">
                    <a16:creationId xmlns:a16="http://schemas.microsoft.com/office/drawing/2014/main" id="{4E349CE2-D0C4-4A92-9154-FCB9E057B6AA}"/>
                  </a:ext>
                </a:extLst>
              </p:cNvPr>
              <p:cNvSpPr/>
              <p:nvPr/>
            </p:nvSpPr>
            <p:spPr>
              <a:xfrm>
                <a:off x="7766384" y="3934962"/>
                <a:ext cx="320040" cy="320040"/>
              </a:xfrm>
              <a:prstGeom prst="rect">
                <a:avLst/>
              </a:prstGeom>
              <a:noFill/>
              <a:ln w="285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Calibri Light" panose="020F0302020204030204"/>
                  <a:ea typeface="+mn-ea"/>
                  <a:cs typeface="Arial"/>
                  <a:sym typeface="Arial"/>
                </a:endParaRPr>
              </a:p>
            </p:txBody>
          </p:sp>
          <p:sp>
            <p:nvSpPr>
              <p:cNvPr id="39" name="TextBox 38">
                <a:extLst>
                  <a:ext uri="{FF2B5EF4-FFF2-40B4-BE49-F238E27FC236}">
                    <a16:creationId xmlns:a16="http://schemas.microsoft.com/office/drawing/2014/main" id="{418D4DC1-DE6D-4913-8B6C-42E0BB2C8E94}"/>
                  </a:ext>
                </a:extLst>
              </p:cNvPr>
              <p:cNvSpPr txBox="1"/>
              <p:nvPr/>
            </p:nvSpPr>
            <p:spPr>
              <a:xfrm>
                <a:off x="6757782" y="2987454"/>
                <a:ext cx="1095364"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Arial"/>
                    <a:sym typeface="Arial"/>
                  </a:rPr>
                  <a:t>Enclosure</a:t>
                </a:r>
              </a:p>
            </p:txBody>
          </p:sp>
        </p:grpSp>
      </p:grpSp>
      <p:sp>
        <p:nvSpPr>
          <p:cNvPr id="4" name="Title 3">
            <a:extLst>
              <a:ext uri="{FF2B5EF4-FFF2-40B4-BE49-F238E27FC236}">
                <a16:creationId xmlns:a16="http://schemas.microsoft.com/office/drawing/2014/main" id="{6AD07EA6-8ABC-8C4A-9CB0-5AB20C3DAB6E}"/>
              </a:ext>
            </a:extLst>
          </p:cNvPr>
          <p:cNvSpPr>
            <a:spLocks noGrp="1"/>
          </p:cNvSpPr>
          <p:nvPr>
            <p:ph type="title"/>
          </p:nvPr>
        </p:nvSpPr>
        <p:spPr/>
        <p:txBody>
          <a:bodyPr/>
          <a:lstStyle/>
          <a:p>
            <a:r>
              <a:rPr lang="en-US" dirty="0"/>
              <a:t>Pre-attentive attributes</a:t>
            </a:r>
          </a:p>
        </p:txBody>
      </p:sp>
    </p:spTree>
    <p:extLst>
      <p:ext uri="{BB962C8B-B14F-4D97-AF65-F5344CB8AC3E}">
        <p14:creationId xmlns:p14="http://schemas.microsoft.com/office/powerpoint/2010/main" val="2630003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221161-08B4-D54D-BE69-9774EA6A405A}"/>
              </a:ext>
            </a:extLst>
          </p:cNvPr>
          <p:cNvSpPr>
            <a:spLocks noGrp="1"/>
          </p:cNvSpPr>
          <p:nvPr>
            <p:ph idx="1"/>
          </p:nvPr>
        </p:nvSpPr>
        <p:spPr/>
        <p:txBody>
          <a:bodyPr/>
          <a:lstStyle/>
          <a:p>
            <a:endParaRPr lang="en-US"/>
          </a:p>
        </p:txBody>
      </p:sp>
      <p:graphicFrame>
        <p:nvGraphicFramePr>
          <p:cNvPr id="8" name="Content Placeholder 6">
            <a:extLst>
              <a:ext uri="{FF2B5EF4-FFF2-40B4-BE49-F238E27FC236}">
                <a16:creationId xmlns:a16="http://schemas.microsoft.com/office/drawing/2014/main" id="{777D52DC-9405-4D63-A536-DF14E2C405E9}"/>
              </a:ext>
            </a:extLst>
          </p:cNvPr>
          <p:cNvGraphicFramePr>
            <a:graphicFrameLocks/>
          </p:cNvGraphicFramePr>
          <p:nvPr/>
        </p:nvGraphicFramePr>
        <p:xfrm>
          <a:off x="628650" y="1370013"/>
          <a:ext cx="3886200" cy="32623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ontent Placeholder 8">
            <a:extLst>
              <a:ext uri="{FF2B5EF4-FFF2-40B4-BE49-F238E27FC236}">
                <a16:creationId xmlns:a16="http://schemas.microsoft.com/office/drawing/2014/main" id="{D816FC56-E905-495D-B4DA-1BAD2D5D80E5}"/>
              </a:ext>
            </a:extLst>
          </p:cNvPr>
          <p:cNvGraphicFramePr>
            <a:graphicFrameLocks/>
          </p:cNvGraphicFramePr>
          <p:nvPr/>
        </p:nvGraphicFramePr>
        <p:xfrm>
          <a:off x="4629150" y="1370013"/>
          <a:ext cx="3886200" cy="3262312"/>
        </p:xfrm>
        <a:graphic>
          <a:graphicData uri="http://schemas.openxmlformats.org/drawingml/2006/chart">
            <c:chart xmlns:c="http://schemas.openxmlformats.org/drawingml/2006/chart" xmlns:r="http://schemas.openxmlformats.org/officeDocument/2006/relationships" r:id="rId4"/>
          </a:graphicData>
        </a:graphic>
      </p:graphicFrame>
      <p:sp>
        <p:nvSpPr>
          <p:cNvPr id="10" name="Rectangle 9">
            <a:extLst>
              <a:ext uri="{FF2B5EF4-FFF2-40B4-BE49-F238E27FC236}">
                <a16:creationId xmlns:a16="http://schemas.microsoft.com/office/drawing/2014/main" id="{2C4A8CE6-14A6-43EE-8C82-681A7E283B0D}"/>
              </a:ext>
            </a:extLst>
          </p:cNvPr>
          <p:cNvSpPr/>
          <p:nvPr/>
        </p:nvSpPr>
        <p:spPr>
          <a:xfrm>
            <a:off x="628650" y="1290181"/>
            <a:ext cx="3886200" cy="3354670"/>
          </a:xfrm>
          <a:prstGeom prst="rect">
            <a:avLst/>
          </a:prstGeom>
          <a:solidFill>
            <a:sysClr val="window" lastClr="FFFFFF">
              <a:alpha val="7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2060"/>
                </a:solidFill>
                <a:effectLst/>
                <a:uLnTx/>
                <a:uFillTx/>
                <a:latin typeface="Calibri Light" panose="020F0302020204030204"/>
                <a:ea typeface="+mn-ea"/>
                <a:cs typeface="Arial"/>
                <a:sym typeface="Arial"/>
              </a:rPr>
              <a:t>Highlight your conclusion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2060"/>
              </a:solidFill>
              <a:effectLst/>
              <a:uLnTx/>
              <a:uFillTx/>
              <a:latin typeface="Calibri Light" panose="020F0302020204030204"/>
              <a:ea typeface="+mn-ea"/>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2060"/>
                </a:solidFill>
                <a:effectLst/>
                <a:uLnTx/>
                <a:uFillTx/>
                <a:latin typeface="Calibri Light" panose="020F0302020204030204"/>
                <a:ea typeface="+mn-ea"/>
                <a:cs typeface="Arial"/>
                <a:sym typeface="Arial"/>
              </a:rPr>
              <a:t>Non-critical </a:t>
            </a:r>
            <a:r>
              <a:rPr kumimoji="0" lang="en-US" sz="2200" b="0" i="0" u="none" strike="noStrike" kern="1200" cap="none" spc="0" normalizeH="0" baseline="0" noProof="0" dirty="0">
                <a:ln>
                  <a:noFill/>
                </a:ln>
                <a:solidFill>
                  <a:srgbClr val="002060"/>
                </a:solidFill>
                <a:effectLst/>
                <a:uLnTx/>
                <a:uFillTx/>
                <a:latin typeface="Calibri Light" panose="020F0302020204030204"/>
                <a:ea typeface="+mn-ea"/>
                <a:cs typeface="Arial"/>
                <a:sym typeface="Arial"/>
              </a:rPr>
              <a:t>information should be removed or put in the background</a:t>
            </a:r>
          </a:p>
        </p:txBody>
      </p:sp>
      <p:sp>
        <p:nvSpPr>
          <p:cNvPr id="4" name="Title 3">
            <a:extLst>
              <a:ext uri="{FF2B5EF4-FFF2-40B4-BE49-F238E27FC236}">
                <a16:creationId xmlns:a16="http://schemas.microsoft.com/office/drawing/2014/main" id="{1190A3C9-39B5-324B-93D1-32F35379DFB4}"/>
              </a:ext>
            </a:extLst>
          </p:cNvPr>
          <p:cNvSpPr>
            <a:spLocks noGrp="1"/>
          </p:cNvSpPr>
          <p:nvPr>
            <p:ph type="title"/>
          </p:nvPr>
        </p:nvSpPr>
        <p:spPr/>
        <p:txBody>
          <a:bodyPr/>
          <a:lstStyle/>
          <a:p>
            <a:r>
              <a:rPr lang="en-US" dirty="0"/>
              <a:t>What is the main point?</a:t>
            </a:r>
          </a:p>
        </p:txBody>
      </p:sp>
    </p:spTree>
    <p:extLst>
      <p:ext uri="{BB962C8B-B14F-4D97-AF65-F5344CB8AC3E}">
        <p14:creationId xmlns:p14="http://schemas.microsoft.com/office/powerpoint/2010/main" val="365892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pic>
        <p:nvPicPr>
          <p:cNvPr id="3" name="Picture 2">
            <a:extLst>
              <a:ext uri="{FF2B5EF4-FFF2-40B4-BE49-F238E27FC236}">
                <a16:creationId xmlns:a16="http://schemas.microsoft.com/office/drawing/2014/main" id="{31DC23C8-2B80-9A4D-8F8F-A63412380A92}"/>
              </a:ext>
            </a:extLst>
          </p:cNvPr>
          <p:cNvPicPr>
            <a:picLocks noChangeAspect="1"/>
          </p:cNvPicPr>
          <p:nvPr/>
        </p:nvPicPr>
        <p:blipFill>
          <a:blip r:embed="rId3"/>
          <a:stretch>
            <a:fillRect/>
          </a:stretch>
        </p:blipFill>
        <p:spPr>
          <a:xfrm>
            <a:off x="340721" y="2571750"/>
            <a:ext cx="2743200" cy="1645920"/>
          </a:xfrm>
          <a:prstGeom prst="rect">
            <a:avLst/>
          </a:prstGeom>
        </p:spPr>
      </p:pic>
      <p:pic>
        <p:nvPicPr>
          <p:cNvPr id="6" name="Picture 5">
            <a:extLst>
              <a:ext uri="{FF2B5EF4-FFF2-40B4-BE49-F238E27FC236}">
                <a16:creationId xmlns:a16="http://schemas.microsoft.com/office/drawing/2014/main" id="{16ED6045-25DA-AF45-946E-E636488AFE96}"/>
              </a:ext>
            </a:extLst>
          </p:cNvPr>
          <p:cNvPicPr>
            <a:picLocks noChangeAspect="1"/>
          </p:cNvPicPr>
          <p:nvPr/>
        </p:nvPicPr>
        <p:blipFill>
          <a:blip r:embed="rId4"/>
          <a:stretch>
            <a:fillRect/>
          </a:stretch>
        </p:blipFill>
        <p:spPr>
          <a:xfrm>
            <a:off x="3127004" y="2571750"/>
            <a:ext cx="2743200" cy="1645920"/>
          </a:xfrm>
          <a:prstGeom prst="rect">
            <a:avLst/>
          </a:prstGeom>
        </p:spPr>
      </p:pic>
      <p:pic>
        <p:nvPicPr>
          <p:cNvPr id="7" name="Picture 6">
            <a:extLst>
              <a:ext uri="{FF2B5EF4-FFF2-40B4-BE49-F238E27FC236}">
                <a16:creationId xmlns:a16="http://schemas.microsoft.com/office/drawing/2014/main" id="{6473536D-2EB8-5643-8EEC-287D9A683140}"/>
              </a:ext>
            </a:extLst>
          </p:cNvPr>
          <p:cNvPicPr>
            <a:picLocks noChangeAspect="1"/>
          </p:cNvPicPr>
          <p:nvPr/>
        </p:nvPicPr>
        <p:blipFill>
          <a:blip r:embed="rId5"/>
          <a:stretch>
            <a:fillRect/>
          </a:stretch>
        </p:blipFill>
        <p:spPr>
          <a:xfrm>
            <a:off x="5913286" y="2571750"/>
            <a:ext cx="2743200" cy="1645920"/>
          </a:xfrm>
          <a:prstGeom prst="rect">
            <a:avLst/>
          </a:prstGeom>
        </p:spPr>
      </p:pic>
      <p:sp>
        <p:nvSpPr>
          <p:cNvPr id="5" name="Title 4">
            <a:extLst>
              <a:ext uri="{FF2B5EF4-FFF2-40B4-BE49-F238E27FC236}">
                <a16:creationId xmlns:a16="http://schemas.microsoft.com/office/drawing/2014/main" id="{702103B6-1A02-874D-8A87-4DE32D7EDE17}"/>
              </a:ext>
            </a:extLst>
          </p:cNvPr>
          <p:cNvSpPr>
            <a:spLocks noGrp="1"/>
          </p:cNvSpPr>
          <p:nvPr>
            <p:ph type="title"/>
          </p:nvPr>
        </p:nvSpPr>
        <p:spPr/>
        <p:txBody>
          <a:bodyPr/>
          <a:lstStyle/>
          <a:p>
            <a:r>
              <a:rPr lang="en-US" dirty="0"/>
              <a:t>Gridlines</a:t>
            </a:r>
          </a:p>
        </p:txBody>
      </p:sp>
      <p:sp>
        <p:nvSpPr>
          <p:cNvPr id="4" name="Rectangle 3">
            <a:extLst>
              <a:ext uri="{FF2B5EF4-FFF2-40B4-BE49-F238E27FC236}">
                <a16:creationId xmlns:a16="http://schemas.microsoft.com/office/drawing/2014/main" id="{B86F0C6D-EE7B-4865-8BEB-023B57FB7EF8}"/>
              </a:ext>
            </a:extLst>
          </p:cNvPr>
          <p:cNvSpPr/>
          <p:nvPr/>
        </p:nvSpPr>
        <p:spPr>
          <a:xfrm>
            <a:off x="3121068" y="2252498"/>
            <a:ext cx="2693400" cy="2674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9" name="Rectangle 8">
            <a:extLst>
              <a:ext uri="{FF2B5EF4-FFF2-40B4-BE49-F238E27FC236}">
                <a16:creationId xmlns:a16="http://schemas.microsoft.com/office/drawing/2014/main" id="{84DFA5ED-ECCB-42F6-B625-02A1AE69C9BE}"/>
              </a:ext>
            </a:extLst>
          </p:cNvPr>
          <p:cNvSpPr/>
          <p:nvPr/>
        </p:nvSpPr>
        <p:spPr>
          <a:xfrm>
            <a:off x="5876140" y="2251339"/>
            <a:ext cx="2780346" cy="2088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8" name="Content Placeholder 7">
            <a:extLst>
              <a:ext uri="{FF2B5EF4-FFF2-40B4-BE49-F238E27FC236}">
                <a16:creationId xmlns:a16="http://schemas.microsoft.com/office/drawing/2014/main" id="{A5F76FC0-61C2-5542-83DF-76B1DD289CDA}"/>
              </a:ext>
            </a:extLst>
          </p:cNvPr>
          <p:cNvSpPr>
            <a:spLocks noGrp="1"/>
          </p:cNvSpPr>
          <p:nvPr>
            <p:ph idx="1"/>
          </p:nvPr>
        </p:nvSpPr>
        <p:spPr/>
        <p:txBody>
          <a:bodyPr/>
          <a:lstStyle/>
          <a:p>
            <a:r>
              <a:rPr lang="en-US" dirty="0"/>
              <a:t>Move to background or completely remove</a:t>
            </a:r>
          </a:p>
          <a:p>
            <a:endParaRPr lang="en-US" dirty="0"/>
          </a:p>
          <a:p>
            <a:endParaRPr lang="en-US" dirty="0"/>
          </a:p>
        </p:txBody>
      </p:sp>
    </p:spTree>
    <p:extLst>
      <p:ext uri="{BB962C8B-B14F-4D97-AF65-F5344CB8AC3E}">
        <p14:creationId xmlns:p14="http://schemas.microsoft.com/office/powerpoint/2010/main" val="54455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B5317-C0AF-6842-84BE-5C0997C93947}"/>
              </a:ext>
            </a:extLst>
          </p:cNvPr>
          <p:cNvSpPr>
            <a:spLocks noGrp="1"/>
          </p:cNvSpPr>
          <p:nvPr>
            <p:ph type="title"/>
          </p:nvPr>
        </p:nvSpPr>
        <p:spPr/>
        <p:txBody>
          <a:bodyPr/>
          <a:lstStyle/>
          <a:p>
            <a:br>
              <a:rPr lang="en-US" dirty="0"/>
            </a:br>
            <a:r>
              <a:rPr lang="en-US" dirty="0"/>
              <a:t>The </a:t>
            </a:r>
            <a:r>
              <a:rPr lang="en-US" b="1" dirty="0">
                <a:solidFill>
                  <a:srgbClr val="3A9ED9"/>
                </a:solidFill>
              </a:rPr>
              <a:t>purpose</a:t>
            </a:r>
            <a:r>
              <a:rPr lang="en-US" dirty="0"/>
              <a:t> of visualization is </a:t>
            </a:r>
            <a:r>
              <a:rPr lang="en-US" b="1" dirty="0">
                <a:solidFill>
                  <a:srgbClr val="3A9ED9"/>
                </a:solidFill>
              </a:rPr>
              <a:t>insight</a:t>
            </a:r>
            <a:r>
              <a:rPr lang="en-US" dirty="0"/>
              <a:t>, not pictures</a:t>
            </a:r>
          </a:p>
        </p:txBody>
      </p:sp>
      <p:sp>
        <p:nvSpPr>
          <p:cNvPr id="3" name="Text Placeholder 2">
            <a:extLst>
              <a:ext uri="{FF2B5EF4-FFF2-40B4-BE49-F238E27FC236}">
                <a16:creationId xmlns:a16="http://schemas.microsoft.com/office/drawing/2014/main" id="{7E597247-6AE0-F74B-B652-3692D975D7F5}"/>
              </a:ext>
            </a:extLst>
          </p:cNvPr>
          <p:cNvSpPr>
            <a:spLocks noGrp="1"/>
          </p:cNvSpPr>
          <p:nvPr>
            <p:ph type="body" sz="half" idx="14"/>
          </p:nvPr>
        </p:nvSpPr>
        <p:spPr/>
        <p:txBody>
          <a:bodyPr/>
          <a:lstStyle/>
          <a:p>
            <a:r>
              <a:rPr lang="en-US" dirty="0"/>
              <a:t>Ben </a:t>
            </a:r>
            <a:r>
              <a:rPr lang="en-US" dirty="0" err="1"/>
              <a:t>Shneiderman</a:t>
            </a:r>
            <a:endParaRPr lang="en-US" dirty="0"/>
          </a:p>
        </p:txBody>
      </p:sp>
    </p:spTree>
    <p:extLst>
      <p:ext uri="{BB962C8B-B14F-4D97-AF65-F5344CB8AC3E}">
        <p14:creationId xmlns:p14="http://schemas.microsoft.com/office/powerpoint/2010/main" val="1461946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8" name="TextBox 7">
            <a:extLst>
              <a:ext uri="{FF2B5EF4-FFF2-40B4-BE49-F238E27FC236}">
                <a16:creationId xmlns:a16="http://schemas.microsoft.com/office/drawing/2014/main" id="{E2FA2A12-C75F-4066-B949-628709F1B3B8}"/>
              </a:ext>
            </a:extLst>
          </p:cNvPr>
          <p:cNvSpPr txBox="1"/>
          <p:nvPr/>
        </p:nvSpPr>
        <p:spPr>
          <a:xfrm>
            <a:off x="6123684" y="1454021"/>
            <a:ext cx="263245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434343"/>
                </a:solidFill>
                <a:effectLst/>
                <a:uLnTx/>
                <a:uFillTx/>
                <a:latin typeface="Arial"/>
                <a:cs typeface="Arial"/>
                <a:sym typeface="Arial"/>
              </a:rPr>
              <a:t>“Above all else show the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dirty="0">
              <a:ln>
                <a:noFill/>
              </a:ln>
              <a:solidFill>
                <a:srgbClr val="434343"/>
              </a:solidFill>
              <a:effectLst/>
              <a:uLnTx/>
              <a:uFillTx/>
              <a:latin typeface="Arial"/>
              <a:cs typeface="Arial"/>
              <a:sym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srgbClr val="434343"/>
                </a:solidFill>
                <a:effectLst/>
                <a:uLnTx/>
                <a:uFillTx/>
                <a:latin typeface="Arial"/>
                <a:cs typeface="Arial"/>
                <a:sym typeface="Arial"/>
              </a:rPr>
              <a:t>Tufte</a:t>
            </a:r>
            <a:r>
              <a:rPr kumimoji="0" lang="en-US" sz="1100" b="0" i="0" u="none" strike="noStrike" kern="0" cap="none" spc="0" normalizeH="0" baseline="0" noProof="0" dirty="0">
                <a:ln>
                  <a:noFill/>
                </a:ln>
                <a:solidFill>
                  <a:srgbClr val="434343"/>
                </a:solidFill>
                <a:effectLst/>
                <a:uLnTx/>
                <a:uFillTx/>
                <a:latin typeface="Arial"/>
                <a:cs typeface="Arial"/>
                <a:sym typeface="Arial"/>
              </a:rPr>
              <a:t> - 1983</a:t>
            </a:r>
          </a:p>
        </p:txBody>
      </p:sp>
      <p:sp>
        <p:nvSpPr>
          <p:cNvPr id="4" name="Title 3">
            <a:extLst>
              <a:ext uri="{FF2B5EF4-FFF2-40B4-BE49-F238E27FC236}">
                <a16:creationId xmlns:a16="http://schemas.microsoft.com/office/drawing/2014/main" id="{9A880E3F-33C6-2644-854A-1263543B46C8}"/>
              </a:ext>
            </a:extLst>
          </p:cNvPr>
          <p:cNvSpPr>
            <a:spLocks noGrp="1"/>
          </p:cNvSpPr>
          <p:nvPr>
            <p:ph type="title"/>
          </p:nvPr>
        </p:nvSpPr>
        <p:spPr/>
        <p:txBody>
          <a:bodyPr/>
          <a:lstStyle/>
          <a:p>
            <a:r>
              <a:rPr lang="en-US" dirty="0"/>
              <a:t>Increase Data-Ink Ratio</a:t>
            </a:r>
          </a:p>
        </p:txBody>
      </p:sp>
      <p:sp>
        <p:nvSpPr>
          <p:cNvPr id="9" name="Content Placeholder 8">
            <a:extLst>
              <a:ext uri="{FF2B5EF4-FFF2-40B4-BE49-F238E27FC236}">
                <a16:creationId xmlns:a16="http://schemas.microsoft.com/office/drawing/2014/main" id="{FEC19019-4C5D-EC48-A636-3909075EACD4}"/>
              </a:ext>
            </a:extLst>
          </p:cNvPr>
          <p:cNvSpPr>
            <a:spLocks noGrp="1"/>
          </p:cNvSpPr>
          <p:nvPr>
            <p:ph idx="1"/>
          </p:nvPr>
        </p:nvSpPr>
        <p:spPr/>
        <p:txBody>
          <a:bodyPr/>
          <a:lstStyle/>
          <a:p>
            <a:r>
              <a:rPr lang="en-US" dirty="0"/>
              <a:t>Unnecessary:</a:t>
            </a:r>
          </a:p>
          <a:p>
            <a:pPr lvl="1"/>
            <a:r>
              <a:rPr lang="en-US" dirty="0"/>
              <a:t>Background color</a:t>
            </a:r>
          </a:p>
          <a:p>
            <a:pPr lvl="1"/>
            <a:r>
              <a:rPr lang="en-US" dirty="0"/>
              <a:t>Gridlines</a:t>
            </a:r>
          </a:p>
          <a:p>
            <a:endParaRPr lang="en-US" dirty="0"/>
          </a:p>
          <a:p>
            <a:endParaRPr lang="en-US" dirty="0"/>
          </a:p>
        </p:txBody>
      </p:sp>
      <p:pic>
        <p:nvPicPr>
          <p:cNvPr id="10" name="Picture 9">
            <a:extLst>
              <a:ext uri="{FF2B5EF4-FFF2-40B4-BE49-F238E27FC236}">
                <a16:creationId xmlns:a16="http://schemas.microsoft.com/office/drawing/2014/main" id="{0753E157-F2A9-E04F-A0EF-4A18F83992E7}"/>
              </a:ext>
            </a:extLst>
          </p:cNvPr>
          <p:cNvPicPr>
            <a:picLocks noChangeAspect="1"/>
          </p:cNvPicPr>
          <p:nvPr/>
        </p:nvPicPr>
        <p:blipFill>
          <a:blip r:embed="rId3"/>
          <a:stretch>
            <a:fillRect/>
          </a:stretch>
        </p:blipFill>
        <p:spPr>
          <a:xfrm>
            <a:off x="598013" y="2571750"/>
            <a:ext cx="3657600" cy="2194560"/>
          </a:xfrm>
          <a:prstGeom prst="rect">
            <a:avLst/>
          </a:prstGeom>
        </p:spPr>
      </p:pic>
      <p:pic>
        <p:nvPicPr>
          <p:cNvPr id="11" name="Picture 10">
            <a:extLst>
              <a:ext uri="{FF2B5EF4-FFF2-40B4-BE49-F238E27FC236}">
                <a16:creationId xmlns:a16="http://schemas.microsoft.com/office/drawing/2014/main" id="{A96A7B7A-CF26-9349-BCA2-6C43F228AF42}"/>
              </a:ext>
            </a:extLst>
          </p:cNvPr>
          <p:cNvPicPr>
            <a:picLocks noChangeAspect="1"/>
          </p:cNvPicPr>
          <p:nvPr/>
        </p:nvPicPr>
        <p:blipFill>
          <a:blip r:embed="rId4"/>
          <a:stretch>
            <a:fillRect/>
          </a:stretch>
        </p:blipFill>
        <p:spPr>
          <a:xfrm>
            <a:off x="4561924" y="2561391"/>
            <a:ext cx="3657600" cy="2194560"/>
          </a:xfrm>
          <a:prstGeom prst="rect">
            <a:avLst/>
          </a:prstGeom>
        </p:spPr>
      </p:pic>
    </p:spTree>
    <p:extLst>
      <p:ext uri="{BB962C8B-B14F-4D97-AF65-F5344CB8AC3E}">
        <p14:creationId xmlns:p14="http://schemas.microsoft.com/office/powerpoint/2010/main" val="143121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1C9128-6990-4F42-85CA-17ED4EAD3126}"/>
              </a:ext>
            </a:extLst>
          </p:cNvPr>
          <p:cNvSpPr>
            <a:spLocks noGrp="1"/>
          </p:cNvSpPr>
          <p:nvPr>
            <p:ph idx="1"/>
          </p:nvPr>
        </p:nvSpPr>
        <p:spPr/>
        <p:txBody>
          <a:bodyPr/>
          <a:lstStyle/>
          <a:p>
            <a:endParaRPr lang="en-US"/>
          </a:p>
        </p:txBody>
      </p:sp>
      <p:pic>
        <p:nvPicPr>
          <p:cNvPr id="6146" name="Picture 2" descr="Image result for 30 second rule">
            <a:extLst>
              <a:ext uri="{FF2B5EF4-FFF2-40B4-BE49-F238E27FC236}">
                <a16:creationId xmlns:a16="http://schemas.microsoft.com/office/drawing/2014/main" id="{2EA76FE8-7128-4286-A4E3-ACE94857D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1280527"/>
            <a:ext cx="4762500" cy="32766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A878545-991D-8548-B824-1AAE991696CA}"/>
              </a:ext>
            </a:extLst>
          </p:cNvPr>
          <p:cNvSpPr>
            <a:spLocks noGrp="1"/>
          </p:cNvSpPr>
          <p:nvPr>
            <p:ph type="title"/>
          </p:nvPr>
        </p:nvSpPr>
        <p:spPr/>
        <p:txBody>
          <a:bodyPr/>
          <a:lstStyle/>
          <a:p>
            <a:r>
              <a:rPr lang="en-US" dirty="0"/>
              <a:t>30 second rule</a:t>
            </a:r>
          </a:p>
        </p:txBody>
      </p:sp>
    </p:spTree>
    <p:extLst>
      <p:ext uri="{BB962C8B-B14F-4D97-AF65-F5344CB8AC3E}">
        <p14:creationId xmlns:p14="http://schemas.microsoft.com/office/powerpoint/2010/main" val="39787575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F6625B-648D-7A44-AAD5-9DCB0A907045}"/>
              </a:ext>
            </a:extLst>
          </p:cNvPr>
          <p:cNvSpPr>
            <a:spLocks noGrp="1"/>
          </p:cNvSpPr>
          <p:nvPr>
            <p:ph type="ctrTitle"/>
          </p:nvPr>
        </p:nvSpPr>
        <p:spPr/>
        <p:txBody>
          <a:bodyPr/>
          <a:lstStyle/>
          <a:p>
            <a:r>
              <a:rPr lang="en-US" dirty="0"/>
              <a:t>COMMON MISTAKES</a:t>
            </a:r>
          </a:p>
        </p:txBody>
      </p:sp>
      <p:sp>
        <p:nvSpPr>
          <p:cNvPr id="5" name="Subtitle 4">
            <a:extLst>
              <a:ext uri="{FF2B5EF4-FFF2-40B4-BE49-F238E27FC236}">
                <a16:creationId xmlns:a16="http://schemas.microsoft.com/office/drawing/2014/main" id="{D4E26D92-8717-294B-A2C1-6A9547AF271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168257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E98678-E249-DA46-93C7-D3050ED7DAED}"/>
              </a:ext>
            </a:extLst>
          </p:cNvPr>
          <p:cNvSpPr>
            <a:spLocks noGrp="1"/>
          </p:cNvSpPr>
          <p:nvPr>
            <p:ph idx="1"/>
          </p:nvPr>
        </p:nvSpPr>
        <p:spPr/>
        <p:txBody>
          <a:bodyPr/>
          <a:lstStyle/>
          <a:p>
            <a:endParaRPr lang="en-US"/>
          </a:p>
        </p:txBody>
      </p:sp>
      <p:graphicFrame>
        <p:nvGraphicFramePr>
          <p:cNvPr id="8" name="Content Placeholder 6">
            <a:extLst>
              <a:ext uri="{FF2B5EF4-FFF2-40B4-BE49-F238E27FC236}">
                <a16:creationId xmlns:a16="http://schemas.microsoft.com/office/drawing/2014/main" id="{DB9A075D-BA53-4F03-AA71-C8352E7463F1}"/>
              </a:ext>
            </a:extLst>
          </p:cNvPr>
          <p:cNvGraphicFramePr>
            <a:graphicFrameLocks/>
          </p:cNvGraphicFramePr>
          <p:nvPr>
            <p:extLst/>
          </p:nvPr>
        </p:nvGraphicFramePr>
        <p:xfrm>
          <a:off x="628650" y="1370013"/>
          <a:ext cx="3886200" cy="32623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ontent Placeholder 9">
            <a:extLst>
              <a:ext uri="{FF2B5EF4-FFF2-40B4-BE49-F238E27FC236}">
                <a16:creationId xmlns:a16="http://schemas.microsoft.com/office/drawing/2014/main" id="{FDE53F6F-88BE-43A1-B244-535DF9E71E98}"/>
              </a:ext>
            </a:extLst>
          </p:cNvPr>
          <p:cNvGraphicFramePr>
            <a:graphicFrameLocks/>
          </p:cNvGraphicFramePr>
          <p:nvPr>
            <p:extLst/>
          </p:nvPr>
        </p:nvGraphicFramePr>
        <p:xfrm>
          <a:off x="4629150" y="1370013"/>
          <a:ext cx="3886200" cy="3262312"/>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10">
            <a:extLst>
              <a:ext uri="{FF2B5EF4-FFF2-40B4-BE49-F238E27FC236}">
                <a16:creationId xmlns:a16="http://schemas.microsoft.com/office/drawing/2014/main" id="{BBEDC46B-C521-4F5E-82C8-39A839FDAC53}"/>
              </a:ext>
            </a:extLst>
          </p:cNvPr>
          <p:cNvSpPr/>
          <p:nvPr/>
        </p:nvSpPr>
        <p:spPr>
          <a:xfrm>
            <a:off x="628650" y="1290181"/>
            <a:ext cx="3886200" cy="3354670"/>
          </a:xfrm>
          <a:prstGeom prst="rect">
            <a:avLst/>
          </a:prstGeom>
          <a:solidFill>
            <a:sysClr val="window" lastClr="FFFFFF">
              <a:alpha val="7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Light" panose="020F0302020204030204"/>
                <a:ea typeface="+mn-ea"/>
                <a:cs typeface="Arial"/>
                <a:sym typeface="Arial"/>
              </a:rPr>
              <a:t>Avoid 3D</a:t>
            </a:r>
          </a:p>
        </p:txBody>
      </p:sp>
      <p:sp>
        <p:nvSpPr>
          <p:cNvPr id="4" name="Title 3">
            <a:extLst>
              <a:ext uri="{FF2B5EF4-FFF2-40B4-BE49-F238E27FC236}">
                <a16:creationId xmlns:a16="http://schemas.microsoft.com/office/drawing/2014/main" id="{AD062A07-0F8A-7B42-BCB8-61F6F1424C6D}"/>
              </a:ext>
            </a:extLst>
          </p:cNvPr>
          <p:cNvSpPr>
            <a:spLocks noGrp="1"/>
          </p:cNvSpPr>
          <p:nvPr>
            <p:ph type="title"/>
          </p:nvPr>
        </p:nvSpPr>
        <p:spPr/>
        <p:txBody>
          <a:bodyPr/>
          <a:lstStyle/>
          <a:p>
            <a:r>
              <a:rPr lang="en-US" dirty="0"/>
              <a:t>What is the value of “C”?</a:t>
            </a:r>
          </a:p>
        </p:txBody>
      </p:sp>
    </p:spTree>
    <p:extLst>
      <p:ext uri="{BB962C8B-B14F-4D97-AF65-F5344CB8AC3E}">
        <p14:creationId xmlns:p14="http://schemas.microsoft.com/office/powerpoint/2010/main" val="114885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EE5205-81E7-ED44-A057-5040F0D6F0EE}"/>
              </a:ext>
            </a:extLst>
          </p:cNvPr>
          <p:cNvSpPr>
            <a:spLocks noGrp="1"/>
          </p:cNvSpPr>
          <p:nvPr>
            <p:ph idx="1"/>
          </p:nvPr>
        </p:nvSpPr>
        <p:spPr/>
        <p:txBody>
          <a:bodyPr/>
          <a:lstStyle/>
          <a:p>
            <a:endParaRPr lang="en-US"/>
          </a:p>
        </p:txBody>
      </p:sp>
      <p:graphicFrame>
        <p:nvGraphicFramePr>
          <p:cNvPr id="10" name="Content Placeholder 10">
            <a:extLst>
              <a:ext uri="{FF2B5EF4-FFF2-40B4-BE49-F238E27FC236}">
                <a16:creationId xmlns:a16="http://schemas.microsoft.com/office/drawing/2014/main" id="{9EDF519C-AD1F-49BF-8EA3-6B88D87D8DC8}"/>
              </a:ext>
            </a:extLst>
          </p:cNvPr>
          <p:cNvGraphicFramePr>
            <a:graphicFrameLocks/>
          </p:cNvGraphicFramePr>
          <p:nvPr>
            <p:extLst/>
          </p:nvPr>
        </p:nvGraphicFramePr>
        <p:xfrm>
          <a:off x="628650" y="1370013"/>
          <a:ext cx="3886200" cy="32623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ontent Placeholder 14">
            <a:extLst>
              <a:ext uri="{FF2B5EF4-FFF2-40B4-BE49-F238E27FC236}">
                <a16:creationId xmlns:a16="http://schemas.microsoft.com/office/drawing/2014/main" id="{C1BEE4DD-7347-4829-A6F9-C9FC712345A5}"/>
              </a:ext>
            </a:extLst>
          </p:cNvPr>
          <p:cNvGraphicFramePr>
            <a:graphicFrameLocks/>
          </p:cNvGraphicFramePr>
          <p:nvPr>
            <p:extLst/>
          </p:nvPr>
        </p:nvGraphicFramePr>
        <p:xfrm>
          <a:off x="4629150" y="1370013"/>
          <a:ext cx="3886200" cy="3262312"/>
        </p:xfrm>
        <a:graphic>
          <a:graphicData uri="http://schemas.openxmlformats.org/drawingml/2006/chart">
            <c:chart xmlns:c="http://schemas.openxmlformats.org/drawingml/2006/chart" xmlns:r="http://schemas.openxmlformats.org/officeDocument/2006/relationships" r:id="rId4"/>
          </a:graphicData>
        </a:graphic>
      </p:graphicFrame>
      <p:sp>
        <p:nvSpPr>
          <p:cNvPr id="14" name="Rectangle 13">
            <a:extLst>
              <a:ext uri="{FF2B5EF4-FFF2-40B4-BE49-F238E27FC236}">
                <a16:creationId xmlns:a16="http://schemas.microsoft.com/office/drawing/2014/main" id="{316AC597-7352-42E6-9991-D53CBBEA2432}"/>
              </a:ext>
            </a:extLst>
          </p:cNvPr>
          <p:cNvSpPr/>
          <p:nvPr/>
        </p:nvSpPr>
        <p:spPr>
          <a:xfrm>
            <a:off x="628650" y="1290181"/>
            <a:ext cx="3886200" cy="3354670"/>
          </a:xfrm>
          <a:prstGeom prst="rect">
            <a:avLst/>
          </a:prstGeom>
          <a:solidFill>
            <a:sysClr val="window" lastClr="FFFFFF">
              <a:alpha val="7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Calibri Light" panose="020F0302020204030204"/>
                <a:ea typeface="+mn-ea"/>
                <a:cs typeface="Arial"/>
                <a:sym typeface="Arial"/>
              </a:rPr>
              <a:t>Avoid too many slices</a:t>
            </a:r>
            <a:endParaRPr kumimoji="0" lang="en-US" sz="2200" b="0" i="0" u="none" strike="noStrike" kern="1200" cap="none" spc="0" normalizeH="0" baseline="0" noProof="0" dirty="0">
              <a:ln>
                <a:noFill/>
              </a:ln>
              <a:solidFill>
                <a:prstClr val="black"/>
              </a:solidFill>
              <a:effectLst/>
              <a:uLnTx/>
              <a:uFillTx/>
              <a:latin typeface="Calibri Light" panose="020F0302020204030204"/>
              <a:ea typeface="+mn-ea"/>
              <a:cs typeface="Arial"/>
              <a:sym typeface="Arial"/>
            </a:endParaRPr>
          </a:p>
        </p:txBody>
      </p:sp>
      <p:sp>
        <p:nvSpPr>
          <p:cNvPr id="4" name="Title 3">
            <a:extLst>
              <a:ext uri="{FF2B5EF4-FFF2-40B4-BE49-F238E27FC236}">
                <a16:creationId xmlns:a16="http://schemas.microsoft.com/office/drawing/2014/main" id="{F840C95B-4DC5-364B-8831-7DB2AE5B3645}"/>
              </a:ext>
            </a:extLst>
          </p:cNvPr>
          <p:cNvSpPr>
            <a:spLocks noGrp="1"/>
          </p:cNvSpPr>
          <p:nvPr>
            <p:ph type="title"/>
          </p:nvPr>
        </p:nvSpPr>
        <p:spPr/>
        <p:txBody>
          <a:bodyPr/>
          <a:lstStyle/>
          <a:p>
            <a:r>
              <a:rPr lang="en-US" dirty="0"/>
              <a:t>Which is the biggest slice?</a:t>
            </a:r>
          </a:p>
        </p:txBody>
      </p:sp>
    </p:spTree>
    <p:extLst>
      <p:ext uri="{BB962C8B-B14F-4D97-AF65-F5344CB8AC3E}">
        <p14:creationId xmlns:p14="http://schemas.microsoft.com/office/powerpoint/2010/main" val="351867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242E2-A581-9D44-886F-E5A89283064A}"/>
              </a:ext>
            </a:extLst>
          </p:cNvPr>
          <p:cNvSpPr>
            <a:spLocks noGrp="1"/>
          </p:cNvSpPr>
          <p:nvPr>
            <p:ph idx="1"/>
          </p:nvPr>
        </p:nvSpPr>
        <p:spPr/>
        <p:txBody>
          <a:bodyPr/>
          <a:lstStyle/>
          <a:p>
            <a:endParaRPr lang="en-US"/>
          </a:p>
        </p:txBody>
      </p:sp>
      <p:pic>
        <p:nvPicPr>
          <p:cNvPr id="9" name="Content Placeholder 5">
            <a:extLst>
              <a:ext uri="{FF2B5EF4-FFF2-40B4-BE49-F238E27FC236}">
                <a16:creationId xmlns:a16="http://schemas.microsoft.com/office/drawing/2014/main" id="{5959702C-F52F-4AC1-9BB9-0CEC7997E3D4}"/>
              </a:ext>
            </a:extLst>
          </p:cNvPr>
          <p:cNvPicPr>
            <a:picLocks noChangeAspect="1"/>
          </p:cNvPicPr>
          <p:nvPr/>
        </p:nvPicPr>
        <p:blipFill>
          <a:blip r:embed="rId3"/>
          <a:stretch>
            <a:fillRect/>
          </a:stretch>
        </p:blipFill>
        <p:spPr>
          <a:xfrm>
            <a:off x="4572000" y="1370013"/>
            <a:ext cx="3884309" cy="3262312"/>
          </a:xfrm>
          <a:prstGeom prst="rect">
            <a:avLst/>
          </a:prstGeom>
          <a:noFill/>
          <a:ln>
            <a:noFill/>
          </a:ln>
        </p:spPr>
      </p:pic>
      <p:sp>
        <p:nvSpPr>
          <p:cNvPr id="2" name="TextBox 1">
            <a:extLst>
              <a:ext uri="{FF2B5EF4-FFF2-40B4-BE49-F238E27FC236}">
                <a16:creationId xmlns:a16="http://schemas.microsoft.com/office/drawing/2014/main" id="{0E6D03EF-B019-49F5-9F6F-0BF70DB6163A}"/>
              </a:ext>
            </a:extLst>
          </p:cNvPr>
          <p:cNvSpPr txBox="1"/>
          <p:nvPr/>
        </p:nvSpPr>
        <p:spPr>
          <a:xfrm>
            <a:off x="1956547" y="2847280"/>
            <a:ext cx="114005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2 or 3 slices</a:t>
            </a:r>
          </a:p>
        </p:txBody>
      </p:sp>
      <p:sp>
        <p:nvSpPr>
          <p:cNvPr id="5" name="Title 4">
            <a:extLst>
              <a:ext uri="{FF2B5EF4-FFF2-40B4-BE49-F238E27FC236}">
                <a16:creationId xmlns:a16="http://schemas.microsoft.com/office/drawing/2014/main" id="{0B122264-8E80-B04C-A353-801F6FE68877}"/>
              </a:ext>
            </a:extLst>
          </p:cNvPr>
          <p:cNvSpPr>
            <a:spLocks noGrp="1"/>
          </p:cNvSpPr>
          <p:nvPr>
            <p:ph type="title"/>
          </p:nvPr>
        </p:nvSpPr>
        <p:spPr/>
        <p:txBody>
          <a:bodyPr/>
          <a:lstStyle/>
          <a:p>
            <a:r>
              <a:rPr lang="en-US" dirty="0"/>
              <a:t>Sometimes pie charts work well</a:t>
            </a:r>
          </a:p>
        </p:txBody>
      </p:sp>
    </p:spTree>
    <p:extLst>
      <p:ext uri="{BB962C8B-B14F-4D97-AF65-F5344CB8AC3E}">
        <p14:creationId xmlns:p14="http://schemas.microsoft.com/office/powerpoint/2010/main" val="38880513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DF9D3C-58D9-964F-A0D5-FE8CA2A932C5}"/>
              </a:ext>
            </a:extLst>
          </p:cNvPr>
          <p:cNvSpPr>
            <a:spLocks noGrp="1"/>
          </p:cNvSpPr>
          <p:nvPr>
            <p:ph idx="1"/>
          </p:nvPr>
        </p:nvSpPr>
        <p:spPr/>
        <p:txBody>
          <a:bodyPr/>
          <a:lstStyle/>
          <a:p>
            <a:endParaRPr lang="en-US"/>
          </a:p>
        </p:txBody>
      </p:sp>
      <p:graphicFrame>
        <p:nvGraphicFramePr>
          <p:cNvPr id="15" name="Chart 14">
            <a:extLst>
              <a:ext uri="{FF2B5EF4-FFF2-40B4-BE49-F238E27FC236}">
                <a16:creationId xmlns:a16="http://schemas.microsoft.com/office/drawing/2014/main" id="{36DE4C11-88D9-7044-9EE9-7335DD46AA48}"/>
              </a:ext>
            </a:extLst>
          </p:cNvPr>
          <p:cNvGraphicFramePr>
            <a:graphicFrameLocks/>
          </p:cNvGraphicFramePr>
          <p:nvPr>
            <p:extLst>
              <p:ext uri="{D42A27DB-BD31-4B8C-83A1-F6EECF244321}">
                <p14:modId xmlns:p14="http://schemas.microsoft.com/office/powerpoint/2010/main" val="2693396253"/>
              </p:ext>
            </p:extLst>
          </p:nvPr>
        </p:nvGraphicFramePr>
        <p:xfrm>
          <a:off x="4572000" y="1314450"/>
          <a:ext cx="3886200" cy="326440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a:extLst>
              <a:ext uri="{FF2B5EF4-FFF2-40B4-BE49-F238E27FC236}">
                <a16:creationId xmlns:a16="http://schemas.microsoft.com/office/drawing/2014/main" id="{DF99B786-0ABA-D94C-8723-4B1195D9E8EF}"/>
              </a:ext>
            </a:extLst>
          </p:cNvPr>
          <p:cNvGraphicFramePr>
            <a:graphicFrameLocks/>
          </p:cNvGraphicFramePr>
          <p:nvPr>
            <p:extLst>
              <p:ext uri="{D42A27DB-BD31-4B8C-83A1-F6EECF244321}">
                <p14:modId xmlns:p14="http://schemas.microsoft.com/office/powerpoint/2010/main" val="121842735"/>
              </p:ext>
            </p:extLst>
          </p:nvPr>
        </p:nvGraphicFramePr>
        <p:xfrm>
          <a:off x="304800" y="1326642"/>
          <a:ext cx="3886200" cy="3264408"/>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10">
            <a:extLst>
              <a:ext uri="{FF2B5EF4-FFF2-40B4-BE49-F238E27FC236}">
                <a16:creationId xmlns:a16="http://schemas.microsoft.com/office/drawing/2014/main" id="{3FCD38C8-5D4E-457B-9A09-829C44EED5D7}"/>
              </a:ext>
            </a:extLst>
          </p:cNvPr>
          <p:cNvSpPr/>
          <p:nvPr/>
        </p:nvSpPr>
        <p:spPr>
          <a:xfrm>
            <a:off x="304800" y="1312580"/>
            <a:ext cx="3886200" cy="3354670"/>
          </a:xfrm>
          <a:prstGeom prst="rect">
            <a:avLst/>
          </a:prstGeom>
          <a:solidFill>
            <a:sysClr val="window" lastClr="FFFFFF">
              <a:alpha val="7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Calibri Light" panose="020F0302020204030204"/>
                <a:ea typeface="+mn-ea"/>
                <a:cs typeface="Arial"/>
                <a:sym typeface="Arial"/>
              </a:rPr>
              <a:t>Scale should </a:t>
            </a:r>
            <a:r>
              <a:rPr kumimoji="0" lang="en-US" sz="2200" b="0" i="0" u="none" strike="noStrike" kern="1200" cap="none" spc="0" normalizeH="0" baseline="0" noProof="0" dirty="0">
                <a:ln>
                  <a:noFill/>
                </a:ln>
                <a:solidFill>
                  <a:prstClr val="black"/>
                </a:solidFill>
                <a:effectLst/>
                <a:uLnTx/>
                <a:uFillTx/>
                <a:latin typeface="Calibri Light" panose="020F0302020204030204"/>
                <a:ea typeface="+mn-ea"/>
                <a:cs typeface="Arial"/>
                <a:sym typeface="Arial"/>
              </a:rPr>
              <a:t>start at 0</a:t>
            </a:r>
          </a:p>
        </p:txBody>
      </p:sp>
      <p:sp>
        <p:nvSpPr>
          <p:cNvPr id="4" name="Title 3">
            <a:extLst>
              <a:ext uri="{FF2B5EF4-FFF2-40B4-BE49-F238E27FC236}">
                <a16:creationId xmlns:a16="http://schemas.microsoft.com/office/drawing/2014/main" id="{7CA89392-3312-094B-BD39-B91DCE4427F9}"/>
              </a:ext>
            </a:extLst>
          </p:cNvPr>
          <p:cNvSpPr>
            <a:spLocks noGrp="1"/>
          </p:cNvSpPr>
          <p:nvPr>
            <p:ph type="title"/>
          </p:nvPr>
        </p:nvSpPr>
        <p:spPr/>
        <p:txBody>
          <a:bodyPr/>
          <a:lstStyle/>
          <a:p>
            <a:r>
              <a:rPr lang="en-US" dirty="0"/>
              <a:t>What is the conclusion?</a:t>
            </a:r>
          </a:p>
        </p:txBody>
      </p:sp>
    </p:spTree>
    <p:extLst>
      <p:ext uri="{BB962C8B-B14F-4D97-AF65-F5344CB8AC3E}">
        <p14:creationId xmlns:p14="http://schemas.microsoft.com/office/powerpoint/2010/main" val="411792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A265539-0757-9740-B6C0-A5E057E735BC}"/>
              </a:ext>
            </a:extLst>
          </p:cNvPr>
          <p:cNvSpPr>
            <a:spLocks noGrp="1"/>
          </p:cNvSpPr>
          <p:nvPr>
            <p:ph idx="1"/>
          </p:nvPr>
        </p:nvSpPr>
        <p:spPr/>
        <p:txBody>
          <a:bodyPr/>
          <a:lstStyle/>
          <a:p>
            <a:endParaRPr lang="en-US"/>
          </a:p>
        </p:txBody>
      </p:sp>
      <p:pic>
        <p:nvPicPr>
          <p:cNvPr id="9" name="Content Placeholder 5">
            <a:extLst>
              <a:ext uri="{FF2B5EF4-FFF2-40B4-BE49-F238E27FC236}">
                <a16:creationId xmlns:a16="http://schemas.microsoft.com/office/drawing/2014/main" id="{48D93393-E95C-453D-B269-364E39C56EA2}"/>
              </a:ext>
            </a:extLst>
          </p:cNvPr>
          <p:cNvPicPr>
            <a:picLocks noChangeAspect="1"/>
          </p:cNvPicPr>
          <p:nvPr/>
        </p:nvPicPr>
        <p:blipFill>
          <a:blip r:embed="rId3"/>
          <a:stretch>
            <a:fillRect/>
          </a:stretch>
        </p:blipFill>
        <p:spPr>
          <a:xfrm>
            <a:off x="1706218" y="1256420"/>
            <a:ext cx="5731563" cy="3295649"/>
          </a:xfrm>
          <a:prstGeom prst="rect">
            <a:avLst/>
          </a:prstGeom>
        </p:spPr>
      </p:pic>
      <p:grpSp>
        <p:nvGrpSpPr>
          <p:cNvPr id="2" name="Group 1">
            <a:extLst>
              <a:ext uri="{FF2B5EF4-FFF2-40B4-BE49-F238E27FC236}">
                <a16:creationId xmlns:a16="http://schemas.microsoft.com/office/drawing/2014/main" id="{FF23BD75-37CF-4271-982E-550300210B84}"/>
              </a:ext>
            </a:extLst>
          </p:cNvPr>
          <p:cNvGrpSpPr/>
          <p:nvPr/>
        </p:nvGrpSpPr>
        <p:grpSpPr>
          <a:xfrm>
            <a:off x="2895600" y="2029206"/>
            <a:ext cx="1828800" cy="1408938"/>
            <a:chOff x="2895600" y="2029206"/>
            <a:chExt cx="1828800" cy="1408938"/>
          </a:xfrm>
        </p:grpSpPr>
        <p:cxnSp>
          <p:nvCxnSpPr>
            <p:cNvPr id="12" name="Straight Arrow Connector 11">
              <a:extLst>
                <a:ext uri="{FF2B5EF4-FFF2-40B4-BE49-F238E27FC236}">
                  <a16:creationId xmlns:a16="http://schemas.microsoft.com/office/drawing/2014/main" id="{18778D95-0B90-494E-94DD-970D53E8110E}"/>
                </a:ext>
              </a:extLst>
            </p:cNvPr>
            <p:cNvCxnSpPr/>
            <p:nvPr/>
          </p:nvCxnSpPr>
          <p:spPr>
            <a:xfrm>
              <a:off x="2895600" y="2971800"/>
              <a:ext cx="0" cy="466344"/>
            </a:xfrm>
            <a:prstGeom prst="straightConnector1">
              <a:avLst/>
            </a:prstGeom>
            <a:ln w="38100">
              <a:solidFill>
                <a:srgbClr val="C00000"/>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a:extLst>
                <a:ext uri="{FF2B5EF4-FFF2-40B4-BE49-F238E27FC236}">
                  <a16:creationId xmlns:a16="http://schemas.microsoft.com/office/drawing/2014/main" id="{261CAAB0-519C-48B5-B5C7-158C3B2CA2AF}"/>
                </a:ext>
              </a:extLst>
            </p:cNvPr>
            <p:cNvCxnSpPr/>
            <p:nvPr/>
          </p:nvCxnSpPr>
          <p:spPr>
            <a:xfrm>
              <a:off x="4724400" y="2971800"/>
              <a:ext cx="0" cy="466344"/>
            </a:xfrm>
            <a:prstGeom prst="straightConnector1">
              <a:avLst/>
            </a:prstGeom>
            <a:ln w="38100">
              <a:solidFill>
                <a:srgbClr val="C00000"/>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5F6299F5-6CD8-489E-AE15-4DEB988F08E8}"/>
                </a:ext>
              </a:extLst>
            </p:cNvPr>
            <p:cNvCxnSpPr/>
            <p:nvPr/>
          </p:nvCxnSpPr>
          <p:spPr>
            <a:xfrm>
              <a:off x="4724400" y="2495550"/>
              <a:ext cx="0" cy="466344"/>
            </a:xfrm>
            <a:prstGeom prst="straightConnector1">
              <a:avLst/>
            </a:prstGeom>
            <a:ln w="38100">
              <a:solidFill>
                <a:srgbClr val="C00000"/>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B307AFA4-6DB4-4ECA-B02A-E3EA5E86C53E}"/>
                </a:ext>
              </a:extLst>
            </p:cNvPr>
            <p:cNvCxnSpPr/>
            <p:nvPr/>
          </p:nvCxnSpPr>
          <p:spPr>
            <a:xfrm>
              <a:off x="4724400" y="2029206"/>
              <a:ext cx="0" cy="466344"/>
            </a:xfrm>
            <a:prstGeom prst="straightConnector1">
              <a:avLst/>
            </a:prstGeom>
            <a:ln w="38100">
              <a:solidFill>
                <a:srgbClr val="C00000"/>
              </a:solidFill>
              <a:headEnd type="triangle"/>
              <a:tailEnd type="triangle"/>
            </a:ln>
          </p:spPr>
          <p:style>
            <a:lnRef idx="1">
              <a:schemeClr val="accent4"/>
            </a:lnRef>
            <a:fillRef idx="0">
              <a:schemeClr val="accent4"/>
            </a:fillRef>
            <a:effectRef idx="0">
              <a:schemeClr val="accent4"/>
            </a:effectRef>
            <a:fontRef idx="minor">
              <a:schemeClr val="tx1"/>
            </a:fontRef>
          </p:style>
        </p:cxnSp>
      </p:grpSp>
      <p:grpSp>
        <p:nvGrpSpPr>
          <p:cNvPr id="4" name="Group 3"/>
          <p:cNvGrpSpPr/>
          <p:nvPr/>
        </p:nvGrpSpPr>
        <p:grpSpPr>
          <a:xfrm>
            <a:off x="3111190" y="2187500"/>
            <a:ext cx="3287802" cy="1135563"/>
            <a:chOff x="3111190" y="2187500"/>
            <a:chExt cx="3287802" cy="1135563"/>
          </a:xfrm>
        </p:grpSpPr>
        <p:sp>
          <p:nvSpPr>
            <p:cNvPr id="3" name="Rectangle 2"/>
            <p:cNvSpPr/>
            <p:nvPr/>
          </p:nvSpPr>
          <p:spPr>
            <a:xfrm>
              <a:off x="3111190" y="3038706"/>
              <a:ext cx="1405054" cy="284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17" name="Rectangle 16"/>
            <p:cNvSpPr/>
            <p:nvPr/>
          </p:nvSpPr>
          <p:spPr>
            <a:xfrm>
              <a:off x="4993938" y="2187500"/>
              <a:ext cx="1405054" cy="284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grpSp>
      <p:pic>
        <p:nvPicPr>
          <p:cNvPr id="16" name="Picture 15">
            <a:extLst>
              <a:ext uri="{FF2B5EF4-FFF2-40B4-BE49-F238E27FC236}">
                <a16:creationId xmlns:a16="http://schemas.microsoft.com/office/drawing/2014/main" id="{82BD70C4-C7A7-4533-8415-6036758F0212}"/>
              </a:ext>
            </a:extLst>
          </p:cNvPr>
          <p:cNvPicPr>
            <a:picLocks noChangeAspect="1"/>
          </p:cNvPicPr>
          <p:nvPr/>
        </p:nvPicPr>
        <p:blipFill>
          <a:blip r:embed="rId4"/>
          <a:stretch>
            <a:fillRect/>
          </a:stretch>
        </p:blipFill>
        <p:spPr>
          <a:xfrm>
            <a:off x="2514600" y="1917673"/>
            <a:ext cx="4339911" cy="1949478"/>
          </a:xfrm>
          <a:prstGeom prst="rect">
            <a:avLst/>
          </a:prstGeom>
          <a:ln>
            <a:solidFill>
              <a:srgbClr val="C00000"/>
            </a:solidFill>
          </a:ln>
        </p:spPr>
      </p:pic>
      <p:sp>
        <p:nvSpPr>
          <p:cNvPr id="7" name="Title 6">
            <a:extLst>
              <a:ext uri="{FF2B5EF4-FFF2-40B4-BE49-F238E27FC236}">
                <a16:creationId xmlns:a16="http://schemas.microsoft.com/office/drawing/2014/main" id="{B2469776-0E10-C34C-93B0-A3E5BA75D756}"/>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188787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89BD97-2F5A-4441-90FD-50188CAB3E87}"/>
              </a:ext>
            </a:extLst>
          </p:cNvPr>
          <p:cNvSpPr>
            <a:spLocks noGrp="1"/>
          </p:cNvSpPr>
          <p:nvPr>
            <p:ph idx="1"/>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 t="1432" r="32191" b="9995"/>
          <a:stretch/>
        </p:blipFill>
        <p:spPr>
          <a:xfrm>
            <a:off x="2221051" y="1371600"/>
            <a:ext cx="4259336" cy="3474720"/>
          </a:xfrm>
          <a:prstGeom prst="rect">
            <a:avLst/>
          </a:prstGeom>
        </p:spPr>
      </p:pic>
      <p:grpSp>
        <p:nvGrpSpPr>
          <p:cNvPr id="10" name="Group 9">
            <a:extLst>
              <a:ext uri="{FF2B5EF4-FFF2-40B4-BE49-F238E27FC236}">
                <a16:creationId xmlns:a16="http://schemas.microsoft.com/office/drawing/2014/main" id="{B0A72236-F19B-A348-8EB6-692F6CDF9195}"/>
              </a:ext>
            </a:extLst>
          </p:cNvPr>
          <p:cNvGrpSpPr/>
          <p:nvPr/>
        </p:nvGrpSpPr>
        <p:grpSpPr>
          <a:xfrm>
            <a:off x="3814356" y="4180116"/>
            <a:ext cx="1105990" cy="465910"/>
            <a:chOff x="3487783" y="3644537"/>
            <a:chExt cx="1105990" cy="465910"/>
          </a:xfrm>
        </p:grpSpPr>
        <p:sp>
          <p:nvSpPr>
            <p:cNvPr id="11" name="Rectangle 10">
              <a:extLst>
                <a:ext uri="{FF2B5EF4-FFF2-40B4-BE49-F238E27FC236}">
                  <a16:creationId xmlns:a16="http://schemas.microsoft.com/office/drawing/2014/main" id="{6447B921-A4A3-154E-BFEE-EAD1948F261A}"/>
                </a:ext>
              </a:extLst>
            </p:cNvPr>
            <p:cNvSpPr/>
            <p:nvPr/>
          </p:nvSpPr>
          <p:spPr>
            <a:xfrm>
              <a:off x="3487783" y="3644537"/>
              <a:ext cx="404948"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212121"/>
                </a:solidFill>
                <a:effectLst/>
                <a:uLnTx/>
                <a:uFillTx/>
                <a:latin typeface="Arial"/>
                <a:ea typeface="+mn-ea"/>
                <a:cs typeface="+mn-cs"/>
                <a:sym typeface="Arial"/>
              </a:endParaRPr>
            </a:p>
          </p:txBody>
        </p:sp>
        <p:sp>
          <p:nvSpPr>
            <p:cNvPr id="12" name="Rectangle 11">
              <a:extLst>
                <a:ext uri="{FF2B5EF4-FFF2-40B4-BE49-F238E27FC236}">
                  <a16:creationId xmlns:a16="http://schemas.microsoft.com/office/drawing/2014/main" id="{EBC09E6B-1C1F-464D-923B-8DF4D1C559D7}"/>
                </a:ext>
              </a:extLst>
            </p:cNvPr>
            <p:cNvSpPr/>
            <p:nvPr/>
          </p:nvSpPr>
          <p:spPr>
            <a:xfrm>
              <a:off x="4188825" y="3927567"/>
              <a:ext cx="404948"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grpSp>
      <p:sp>
        <p:nvSpPr>
          <p:cNvPr id="4" name="Title 3">
            <a:extLst>
              <a:ext uri="{FF2B5EF4-FFF2-40B4-BE49-F238E27FC236}">
                <a16:creationId xmlns:a16="http://schemas.microsoft.com/office/drawing/2014/main" id="{35857619-FC4A-A646-9CCA-5AEF320CFFBA}"/>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248283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73394E-13A4-7046-A66A-08B810E375BB}"/>
              </a:ext>
            </a:extLst>
          </p:cNvPr>
          <p:cNvSpPr>
            <a:spLocks noGrp="1"/>
          </p:cNvSpPr>
          <p:nvPr>
            <p:ph idx="1"/>
          </p:nvPr>
        </p:nvSpPr>
        <p:spPr/>
        <p:txBody>
          <a:bodyPr/>
          <a:lstStyle/>
          <a:p>
            <a:endParaRPr lang="en-US"/>
          </a:p>
        </p:txBody>
      </p:sp>
      <p:pic>
        <p:nvPicPr>
          <p:cNvPr id="5" name="Picture 4" descr="A picture containing indoor&#10;&#10;Description generated with high confidence">
            <a:extLst>
              <a:ext uri="{FF2B5EF4-FFF2-40B4-BE49-F238E27FC236}">
                <a16:creationId xmlns:a16="http://schemas.microsoft.com/office/drawing/2014/main" id="{2E7207E3-ACD2-4FC9-9D8A-B0087E309C27}"/>
              </a:ext>
            </a:extLst>
          </p:cNvPr>
          <p:cNvPicPr>
            <a:picLocks noChangeAspect="1"/>
          </p:cNvPicPr>
          <p:nvPr/>
        </p:nvPicPr>
        <p:blipFill>
          <a:blip r:embed="rId3"/>
          <a:stretch>
            <a:fillRect/>
          </a:stretch>
        </p:blipFill>
        <p:spPr>
          <a:xfrm>
            <a:off x="2930236" y="1304800"/>
            <a:ext cx="3657600" cy="2743200"/>
          </a:xfrm>
          <a:prstGeom prst="rect">
            <a:avLst/>
          </a:prstGeom>
        </p:spPr>
      </p:pic>
      <p:grpSp>
        <p:nvGrpSpPr>
          <p:cNvPr id="2" name="Group 1">
            <a:extLst>
              <a:ext uri="{FF2B5EF4-FFF2-40B4-BE49-F238E27FC236}">
                <a16:creationId xmlns:a16="http://schemas.microsoft.com/office/drawing/2014/main" id="{BF5CF8F2-C52B-46A8-8164-8088679ECCF2}"/>
              </a:ext>
            </a:extLst>
          </p:cNvPr>
          <p:cNvGrpSpPr/>
          <p:nvPr/>
        </p:nvGrpSpPr>
        <p:grpSpPr>
          <a:xfrm>
            <a:off x="4199963" y="2172247"/>
            <a:ext cx="981637" cy="593363"/>
            <a:chOff x="4199963" y="2172247"/>
            <a:chExt cx="981637" cy="593363"/>
          </a:xfrm>
        </p:grpSpPr>
        <p:sp>
          <p:nvSpPr>
            <p:cNvPr id="7" name="Rectangle 6">
              <a:extLst>
                <a:ext uri="{FF2B5EF4-FFF2-40B4-BE49-F238E27FC236}">
                  <a16:creationId xmlns:a16="http://schemas.microsoft.com/office/drawing/2014/main" id="{E330C8CC-C4D6-4E65-B954-CA3746E6896F}"/>
                </a:ext>
              </a:extLst>
            </p:cNvPr>
            <p:cNvSpPr/>
            <p:nvPr/>
          </p:nvSpPr>
          <p:spPr>
            <a:xfrm>
              <a:off x="4199963" y="2450152"/>
              <a:ext cx="277908" cy="185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212121"/>
                </a:solidFill>
                <a:effectLst/>
                <a:uLnTx/>
                <a:uFillTx/>
                <a:latin typeface="Arial"/>
                <a:ea typeface="+mn-ea"/>
                <a:cs typeface="+mn-cs"/>
                <a:sym typeface="Arial"/>
              </a:endParaRPr>
            </a:p>
          </p:txBody>
        </p:sp>
        <p:sp>
          <p:nvSpPr>
            <p:cNvPr id="8" name="Rectangle 7">
              <a:extLst>
                <a:ext uri="{FF2B5EF4-FFF2-40B4-BE49-F238E27FC236}">
                  <a16:creationId xmlns:a16="http://schemas.microsoft.com/office/drawing/2014/main" id="{303BA502-B0BD-4444-8484-97F9A6B8847E}"/>
                </a:ext>
              </a:extLst>
            </p:cNvPr>
            <p:cNvSpPr/>
            <p:nvPr/>
          </p:nvSpPr>
          <p:spPr>
            <a:xfrm>
              <a:off x="4903692" y="2172247"/>
              <a:ext cx="246532" cy="185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212121"/>
                </a:solidFill>
                <a:effectLst/>
                <a:uLnTx/>
                <a:uFillTx/>
                <a:latin typeface="Arial"/>
                <a:ea typeface="+mn-ea"/>
                <a:cs typeface="+mn-cs"/>
                <a:sym typeface="Arial"/>
              </a:endParaRPr>
            </a:p>
          </p:txBody>
        </p:sp>
        <p:sp>
          <p:nvSpPr>
            <p:cNvPr id="9" name="Rectangle 8">
              <a:extLst>
                <a:ext uri="{FF2B5EF4-FFF2-40B4-BE49-F238E27FC236}">
                  <a16:creationId xmlns:a16="http://schemas.microsoft.com/office/drawing/2014/main" id="{92161066-B611-4405-8F4D-1ECEF5A1A2DC}"/>
                </a:ext>
              </a:extLst>
            </p:cNvPr>
            <p:cNvSpPr/>
            <p:nvPr/>
          </p:nvSpPr>
          <p:spPr>
            <a:xfrm>
              <a:off x="4903692" y="2580138"/>
              <a:ext cx="277908" cy="185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212121"/>
                </a:solidFill>
                <a:effectLst/>
                <a:uLnTx/>
                <a:uFillTx/>
                <a:latin typeface="Arial"/>
                <a:ea typeface="+mn-ea"/>
                <a:cs typeface="+mn-cs"/>
                <a:sym typeface="Arial"/>
              </a:endParaRPr>
            </a:p>
          </p:txBody>
        </p:sp>
      </p:grpSp>
      <p:sp>
        <p:nvSpPr>
          <p:cNvPr id="6" name="Title 5">
            <a:extLst>
              <a:ext uri="{FF2B5EF4-FFF2-40B4-BE49-F238E27FC236}">
                <a16:creationId xmlns:a16="http://schemas.microsoft.com/office/drawing/2014/main" id="{9E8B2693-3952-8349-8DDD-412FB4714624}"/>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43330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89A7CB-B9E5-6D46-AD39-4ADF7989EF58}"/>
              </a:ext>
            </a:extLst>
          </p:cNvPr>
          <p:cNvSpPr>
            <a:spLocks noGrp="1"/>
          </p:cNvSpPr>
          <p:nvPr>
            <p:ph type="ctrTitle"/>
          </p:nvPr>
        </p:nvSpPr>
        <p:spPr/>
        <p:txBody>
          <a:bodyPr/>
          <a:lstStyle/>
          <a:p>
            <a:r>
              <a:rPr lang="en-US" dirty="0"/>
              <a:t>EXAMPLES</a:t>
            </a:r>
          </a:p>
        </p:txBody>
      </p:sp>
      <p:sp>
        <p:nvSpPr>
          <p:cNvPr id="5" name="Subtitle 4">
            <a:extLst>
              <a:ext uri="{FF2B5EF4-FFF2-40B4-BE49-F238E27FC236}">
                <a16:creationId xmlns:a16="http://schemas.microsoft.com/office/drawing/2014/main" id="{B27957C2-6434-E041-90F9-2F0F8EAA422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290749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1FB07A-450D-7044-A13C-35F1E50AF72A}"/>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1E01B0DA-B18F-EC40-B50F-E77E3EFF81CA}"/>
              </a:ext>
            </a:extLst>
          </p:cNvPr>
          <p:cNvPicPr>
            <a:picLocks noChangeAspect="1"/>
          </p:cNvPicPr>
          <p:nvPr/>
        </p:nvPicPr>
        <p:blipFill>
          <a:blip r:embed="rId3"/>
          <a:stretch>
            <a:fillRect/>
          </a:stretch>
        </p:blipFill>
        <p:spPr>
          <a:xfrm>
            <a:off x="1905000" y="1108505"/>
            <a:ext cx="5372100" cy="3810000"/>
          </a:xfrm>
          <a:prstGeom prst="rect">
            <a:avLst/>
          </a:prstGeom>
        </p:spPr>
      </p:pic>
      <p:sp>
        <p:nvSpPr>
          <p:cNvPr id="4" name="Title 3">
            <a:extLst>
              <a:ext uri="{FF2B5EF4-FFF2-40B4-BE49-F238E27FC236}">
                <a16:creationId xmlns:a16="http://schemas.microsoft.com/office/drawing/2014/main" id="{C0E7CFF8-4503-B044-A061-0AEE9BBBA337}"/>
              </a:ext>
            </a:extLst>
          </p:cNvPr>
          <p:cNvSpPr>
            <a:spLocks noGrp="1"/>
          </p:cNvSpPr>
          <p:nvPr>
            <p:ph type="title"/>
          </p:nvPr>
        </p:nvSpPr>
        <p:spPr/>
        <p:txBody>
          <a:bodyPr/>
          <a:lstStyle/>
          <a:p>
            <a:r>
              <a:rPr lang="en-US" dirty="0"/>
              <a:t>XKCD</a:t>
            </a:r>
          </a:p>
        </p:txBody>
      </p:sp>
    </p:spTree>
    <p:extLst>
      <p:ext uri="{BB962C8B-B14F-4D97-AF65-F5344CB8AC3E}">
        <p14:creationId xmlns:p14="http://schemas.microsoft.com/office/powerpoint/2010/main" val="9391683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B469A8-2A3D-334A-BBD1-4F0A06CF6BBE}"/>
              </a:ext>
            </a:extLst>
          </p:cNvPr>
          <p:cNvSpPr>
            <a:spLocks noGrp="1"/>
          </p:cNvSpPr>
          <p:nvPr>
            <p:ph idx="1"/>
          </p:nvPr>
        </p:nvSpPr>
        <p:spPr/>
        <p:txBody>
          <a:bodyPr/>
          <a:lstStyle/>
          <a:p>
            <a:endParaRPr lang="en-US"/>
          </a:p>
        </p:txBody>
      </p:sp>
      <p:pic>
        <p:nvPicPr>
          <p:cNvPr id="1026" name="Picture 2" descr="Image result for planned parenthood chart">
            <a:extLst>
              <a:ext uri="{FF2B5EF4-FFF2-40B4-BE49-F238E27FC236}">
                <a16:creationId xmlns:a16="http://schemas.microsoft.com/office/drawing/2014/main" id="{A5EDAECA-F5D6-421B-B277-EE5CD36B2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00" y="1109676"/>
            <a:ext cx="3886765"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lanned parenthood chart">
            <a:extLst>
              <a:ext uri="{FF2B5EF4-FFF2-40B4-BE49-F238E27FC236}">
                <a16:creationId xmlns:a16="http://schemas.microsoft.com/office/drawing/2014/main" id="{216BB85F-B131-46AA-AD3C-C9458DEB9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5369" y="1055886"/>
            <a:ext cx="4174631" cy="36576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7BD1771D-08C6-47DA-BABD-5232CF68774B}"/>
              </a:ext>
            </a:extLst>
          </p:cNvPr>
          <p:cNvGrpSpPr/>
          <p:nvPr/>
        </p:nvGrpSpPr>
        <p:grpSpPr>
          <a:xfrm>
            <a:off x="605118" y="2214828"/>
            <a:ext cx="3339339" cy="1649565"/>
            <a:chOff x="605118" y="2214828"/>
            <a:chExt cx="3339339" cy="1649565"/>
          </a:xfrm>
        </p:grpSpPr>
        <p:sp>
          <p:nvSpPr>
            <p:cNvPr id="13" name="Rectangle 12">
              <a:extLst>
                <a:ext uri="{FF2B5EF4-FFF2-40B4-BE49-F238E27FC236}">
                  <a16:creationId xmlns:a16="http://schemas.microsoft.com/office/drawing/2014/main" id="{F44EBD9C-A9F7-42D8-9146-EF0EF8DC882B}"/>
                </a:ext>
              </a:extLst>
            </p:cNvPr>
            <p:cNvSpPr/>
            <p:nvPr/>
          </p:nvSpPr>
          <p:spPr>
            <a:xfrm>
              <a:off x="605118" y="2214828"/>
              <a:ext cx="329457" cy="98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212121"/>
                </a:solidFill>
                <a:effectLst/>
                <a:uLnTx/>
                <a:uFillTx/>
                <a:latin typeface="Arial"/>
                <a:ea typeface="+mn-ea"/>
                <a:cs typeface="+mn-cs"/>
                <a:sym typeface="Arial"/>
              </a:endParaRPr>
            </a:p>
          </p:txBody>
        </p:sp>
        <p:sp>
          <p:nvSpPr>
            <p:cNvPr id="14" name="Rectangle 13">
              <a:extLst>
                <a:ext uri="{FF2B5EF4-FFF2-40B4-BE49-F238E27FC236}">
                  <a16:creationId xmlns:a16="http://schemas.microsoft.com/office/drawing/2014/main" id="{8D2D1FAF-D892-4433-A214-A2784FC55ED4}"/>
                </a:ext>
              </a:extLst>
            </p:cNvPr>
            <p:cNvSpPr/>
            <p:nvPr/>
          </p:nvSpPr>
          <p:spPr>
            <a:xfrm>
              <a:off x="605118" y="3631251"/>
              <a:ext cx="329457" cy="98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212121"/>
                </a:solidFill>
                <a:effectLst/>
                <a:uLnTx/>
                <a:uFillTx/>
                <a:latin typeface="Arial"/>
                <a:ea typeface="+mn-ea"/>
                <a:cs typeface="+mn-cs"/>
                <a:sym typeface="Arial"/>
              </a:endParaRPr>
            </a:p>
          </p:txBody>
        </p:sp>
        <p:sp>
          <p:nvSpPr>
            <p:cNvPr id="15" name="Rectangle 14">
              <a:extLst>
                <a:ext uri="{FF2B5EF4-FFF2-40B4-BE49-F238E27FC236}">
                  <a16:creationId xmlns:a16="http://schemas.microsoft.com/office/drawing/2014/main" id="{188DDA84-6782-48E5-ABBB-B2F41C8A965C}"/>
                </a:ext>
              </a:extLst>
            </p:cNvPr>
            <p:cNvSpPr/>
            <p:nvPr/>
          </p:nvSpPr>
          <p:spPr>
            <a:xfrm>
              <a:off x="3567940" y="2312894"/>
              <a:ext cx="329457" cy="98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212121"/>
                </a:solidFill>
                <a:effectLst/>
                <a:uLnTx/>
                <a:uFillTx/>
                <a:latin typeface="Arial"/>
                <a:ea typeface="+mn-ea"/>
                <a:cs typeface="+mn-cs"/>
                <a:sym typeface="Arial"/>
              </a:endParaRPr>
            </a:p>
          </p:txBody>
        </p:sp>
        <p:sp>
          <p:nvSpPr>
            <p:cNvPr id="16" name="Rectangle 15">
              <a:extLst>
                <a:ext uri="{FF2B5EF4-FFF2-40B4-BE49-F238E27FC236}">
                  <a16:creationId xmlns:a16="http://schemas.microsoft.com/office/drawing/2014/main" id="{A5F23991-58A4-4C64-AEA5-17B2113EB3ED}"/>
                </a:ext>
              </a:extLst>
            </p:cNvPr>
            <p:cNvSpPr/>
            <p:nvPr/>
          </p:nvSpPr>
          <p:spPr>
            <a:xfrm>
              <a:off x="3615000" y="3766327"/>
              <a:ext cx="329457" cy="98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212121"/>
                </a:solidFill>
                <a:effectLst/>
                <a:uLnTx/>
                <a:uFillTx/>
                <a:latin typeface="Arial"/>
                <a:ea typeface="+mn-ea"/>
                <a:cs typeface="+mn-cs"/>
                <a:sym typeface="Arial"/>
              </a:endParaRPr>
            </a:p>
          </p:txBody>
        </p:sp>
      </p:grpSp>
      <p:sp>
        <p:nvSpPr>
          <p:cNvPr id="17" name="Rectangle 16">
            <a:extLst>
              <a:ext uri="{FF2B5EF4-FFF2-40B4-BE49-F238E27FC236}">
                <a16:creationId xmlns:a16="http://schemas.microsoft.com/office/drawing/2014/main" id="{C0827F68-6CBB-4512-9F97-097B15371721}"/>
              </a:ext>
            </a:extLst>
          </p:cNvPr>
          <p:cNvSpPr/>
          <p:nvPr/>
        </p:nvSpPr>
        <p:spPr>
          <a:xfrm>
            <a:off x="311700" y="1085850"/>
            <a:ext cx="3886200" cy="3657593"/>
          </a:xfrm>
          <a:prstGeom prst="rect">
            <a:avLst/>
          </a:prstGeom>
          <a:solidFill>
            <a:sysClr val="window" lastClr="FFFFFF">
              <a:alpha val="7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Light" panose="020F0302020204030204"/>
                <a:ea typeface="+mn-ea"/>
                <a:cs typeface="Arial"/>
                <a:sym typeface="Arial"/>
              </a:rPr>
              <a:t>Synchronize the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Light" panose="020F0302020204030204"/>
                <a:ea typeface="+mn-ea"/>
                <a:cs typeface="Arial"/>
                <a:sym typeface="Arial"/>
              </a:rPr>
              <a:t>scale of both axis</a:t>
            </a:r>
          </a:p>
        </p:txBody>
      </p:sp>
      <p:sp>
        <p:nvSpPr>
          <p:cNvPr id="5" name="Title 4">
            <a:extLst>
              <a:ext uri="{FF2B5EF4-FFF2-40B4-BE49-F238E27FC236}">
                <a16:creationId xmlns:a16="http://schemas.microsoft.com/office/drawing/2014/main" id="{1521F549-25AB-3A4E-9CAF-F664353D85BA}"/>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173345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E330EA-3D18-A74F-958D-3BD1FE79B29E}"/>
              </a:ext>
            </a:extLst>
          </p:cNvPr>
          <p:cNvSpPr>
            <a:spLocks noGrp="1"/>
          </p:cNvSpPr>
          <p:nvPr>
            <p:ph idx="1"/>
          </p:nvPr>
        </p:nvSpPr>
        <p:spPr/>
        <p:txBody>
          <a:bodyPr/>
          <a:lstStyle/>
          <a:p>
            <a:endParaRPr lang="en-US"/>
          </a:p>
        </p:txBody>
      </p:sp>
      <p:pic>
        <p:nvPicPr>
          <p:cNvPr id="2" name="Picture 2" descr="Image result for inverted axis chart">
            <a:extLst>
              <a:ext uri="{FF2B5EF4-FFF2-40B4-BE49-F238E27FC236}">
                <a16:creationId xmlns:a16="http://schemas.microsoft.com/office/drawing/2014/main" id="{17C88184-0F68-4499-8670-8BA524FEC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8080" y="1209003"/>
            <a:ext cx="4307840" cy="36576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7C89A7-C850-4DE1-84F8-1F85C250B00A}"/>
              </a:ext>
            </a:extLst>
          </p:cNvPr>
          <p:cNvSpPr/>
          <p:nvPr/>
        </p:nvSpPr>
        <p:spPr>
          <a:xfrm>
            <a:off x="2693752" y="1122166"/>
            <a:ext cx="3886200" cy="3657593"/>
          </a:xfrm>
          <a:prstGeom prst="rect">
            <a:avLst/>
          </a:prstGeom>
          <a:solidFill>
            <a:sysClr val="window" lastClr="FFFFFF">
              <a:alpha val="7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Light" panose="020F0302020204030204"/>
                <a:ea typeface="+mn-ea"/>
                <a:cs typeface="Arial"/>
                <a:sym typeface="Arial"/>
              </a:rPr>
              <a:t>Avoid inverted axis</a:t>
            </a:r>
          </a:p>
        </p:txBody>
      </p:sp>
      <p:sp>
        <p:nvSpPr>
          <p:cNvPr id="5" name="Title 4">
            <a:extLst>
              <a:ext uri="{FF2B5EF4-FFF2-40B4-BE49-F238E27FC236}">
                <a16:creationId xmlns:a16="http://schemas.microsoft.com/office/drawing/2014/main" id="{980EA184-1A72-5A40-AC1B-16AB44744ACE}"/>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34025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5B8B11-AC50-3C47-A53E-D5B70BB9D621}"/>
              </a:ext>
            </a:extLst>
          </p:cNvPr>
          <p:cNvSpPr>
            <a:spLocks noGrp="1"/>
          </p:cNvSpPr>
          <p:nvPr>
            <p:ph type="ctrTitle"/>
          </p:nvPr>
        </p:nvSpPr>
        <p:spPr/>
        <p:txBody>
          <a:bodyPr/>
          <a:lstStyle/>
          <a:p>
            <a:r>
              <a:rPr lang="en-US" dirty="0"/>
              <a:t>EXAMPLES OF BAD VISUALIZATIONS</a:t>
            </a:r>
          </a:p>
        </p:txBody>
      </p:sp>
      <p:sp>
        <p:nvSpPr>
          <p:cNvPr id="5" name="Subtitle 4">
            <a:extLst>
              <a:ext uri="{FF2B5EF4-FFF2-40B4-BE49-F238E27FC236}">
                <a16:creationId xmlns:a16="http://schemas.microsoft.com/office/drawing/2014/main" id="{272612AE-29A7-EC4F-98B2-BF7867D9210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968412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pic>
        <p:nvPicPr>
          <p:cNvPr id="17" name="Content Placeholder 5">
            <a:extLst>
              <a:ext uri="{FF2B5EF4-FFF2-40B4-BE49-F238E27FC236}">
                <a16:creationId xmlns:a16="http://schemas.microsoft.com/office/drawing/2014/main" id="{F8A12429-41D3-40A7-8934-889C85D347E7}"/>
              </a:ext>
            </a:extLst>
          </p:cNvPr>
          <p:cNvPicPr>
            <a:picLocks noChangeAspect="1"/>
          </p:cNvPicPr>
          <p:nvPr/>
        </p:nvPicPr>
        <p:blipFill rotWithShape="1">
          <a:blip r:embed="rId3">
            <a:clrChange>
              <a:clrFrom>
                <a:srgbClr val="EFEFEF"/>
              </a:clrFrom>
              <a:clrTo>
                <a:srgbClr val="EFEFEF">
                  <a:alpha val="0"/>
                </a:srgbClr>
              </a:clrTo>
            </a:clrChange>
          </a:blip>
          <a:srcRect/>
          <a:stretch/>
        </p:blipFill>
        <p:spPr>
          <a:xfrm>
            <a:off x="3031644" y="1310429"/>
            <a:ext cx="4915159" cy="2727913"/>
          </a:xfrm>
          <a:prstGeom prst="rect">
            <a:avLst/>
          </a:prstGeom>
          <a:noFill/>
          <a:ln>
            <a:noFill/>
          </a:ln>
        </p:spPr>
      </p:pic>
      <p:sp>
        <p:nvSpPr>
          <p:cNvPr id="3" name="Title 2">
            <a:extLst>
              <a:ext uri="{FF2B5EF4-FFF2-40B4-BE49-F238E27FC236}">
                <a16:creationId xmlns:a16="http://schemas.microsoft.com/office/drawing/2014/main" id="{2DCCB9DC-3C37-864C-80C4-1DF2E37771B0}"/>
              </a:ext>
            </a:extLst>
          </p:cNvPr>
          <p:cNvSpPr>
            <a:spLocks noGrp="1"/>
          </p:cNvSpPr>
          <p:nvPr>
            <p:ph type="title"/>
          </p:nvPr>
        </p:nvSpPr>
        <p:spPr/>
        <p:txBody>
          <a:bodyPr/>
          <a:lstStyle/>
          <a:p>
            <a:r>
              <a:rPr lang="en-US" dirty="0"/>
              <a:t>What is wrong with this visual?</a:t>
            </a:r>
          </a:p>
        </p:txBody>
      </p:sp>
      <p:sp>
        <p:nvSpPr>
          <p:cNvPr id="5" name="Content Placeholder 4">
            <a:extLst>
              <a:ext uri="{FF2B5EF4-FFF2-40B4-BE49-F238E27FC236}">
                <a16:creationId xmlns:a16="http://schemas.microsoft.com/office/drawing/2014/main" id="{B9AB1ADE-39A9-1D48-B6A6-5F664BEDF895}"/>
              </a:ext>
            </a:extLst>
          </p:cNvPr>
          <p:cNvSpPr>
            <a:spLocks noGrp="1"/>
          </p:cNvSpPr>
          <p:nvPr>
            <p:ph idx="1"/>
          </p:nvPr>
        </p:nvSpPr>
        <p:spPr/>
        <p:txBody>
          <a:bodyPr/>
          <a:lstStyle/>
          <a:p>
            <a:r>
              <a:rPr lang="en-US" dirty="0"/>
              <a:t>Bar length</a:t>
            </a:r>
          </a:p>
          <a:p>
            <a:r>
              <a:rPr lang="en-US" dirty="0"/>
              <a:t>Colors</a:t>
            </a:r>
          </a:p>
          <a:p>
            <a:endParaRPr lang="en-US" dirty="0"/>
          </a:p>
          <a:p>
            <a:endParaRPr lang="en-US" dirty="0"/>
          </a:p>
        </p:txBody>
      </p:sp>
    </p:spTree>
    <p:extLst>
      <p:ext uri="{BB962C8B-B14F-4D97-AF65-F5344CB8AC3E}">
        <p14:creationId xmlns:p14="http://schemas.microsoft.com/office/powerpoint/2010/main" val="168083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79F2FDA5-4E04-417F-B943-0654E63FB0F6}"/>
              </a:ext>
            </a:extLst>
          </p:cNvPr>
          <p:cNvPicPr>
            <a:picLocks noChangeAspect="1"/>
          </p:cNvPicPr>
          <p:nvPr/>
        </p:nvPicPr>
        <p:blipFill rotWithShape="1">
          <a:blip r:embed="rId3"/>
          <a:srcRect l="1436" r="-1436"/>
          <a:stretch/>
        </p:blipFill>
        <p:spPr>
          <a:xfrm>
            <a:off x="3153583" y="1312920"/>
            <a:ext cx="4915159" cy="3096550"/>
          </a:xfrm>
          <a:prstGeom prst="rect">
            <a:avLst/>
          </a:prstGeom>
          <a:noFill/>
          <a:ln>
            <a:noFill/>
          </a:ln>
        </p:spPr>
      </p:pic>
      <p:sp>
        <p:nvSpPr>
          <p:cNvPr id="3" name="Title 2">
            <a:extLst>
              <a:ext uri="{FF2B5EF4-FFF2-40B4-BE49-F238E27FC236}">
                <a16:creationId xmlns:a16="http://schemas.microsoft.com/office/drawing/2014/main" id="{4BE2B60E-5C9C-4A4E-BEBC-39A06AB2D9AD}"/>
              </a:ext>
            </a:extLst>
          </p:cNvPr>
          <p:cNvSpPr>
            <a:spLocks noGrp="1"/>
          </p:cNvSpPr>
          <p:nvPr>
            <p:ph type="title"/>
          </p:nvPr>
        </p:nvSpPr>
        <p:spPr/>
        <p:txBody>
          <a:bodyPr/>
          <a:lstStyle/>
          <a:p>
            <a:r>
              <a:rPr lang="en-US" dirty="0"/>
              <a:t>What is wrong with this visual?</a:t>
            </a:r>
          </a:p>
        </p:txBody>
      </p:sp>
      <p:sp>
        <p:nvSpPr>
          <p:cNvPr id="5" name="Content Placeholder 4">
            <a:extLst>
              <a:ext uri="{FF2B5EF4-FFF2-40B4-BE49-F238E27FC236}">
                <a16:creationId xmlns:a16="http://schemas.microsoft.com/office/drawing/2014/main" id="{F9A59563-DE57-1B42-BCC0-CB7AE3487B18}"/>
              </a:ext>
            </a:extLst>
          </p:cNvPr>
          <p:cNvSpPr>
            <a:spLocks noGrp="1"/>
          </p:cNvSpPr>
          <p:nvPr>
            <p:ph idx="1"/>
          </p:nvPr>
        </p:nvSpPr>
        <p:spPr/>
        <p:txBody>
          <a:bodyPr/>
          <a:lstStyle/>
          <a:p>
            <a:r>
              <a:rPr lang="en-US" dirty="0"/>
              <a:t>3D</a:t>
            </a:r>
          </a:p>
          <a:p>
            <a:r>
              <a:rPr lang="en-US" dirty="0"/>
              <a:t>Too many slices</a:t>
            </a:r>
          </a:p>
          <a:p>
            <a:r>
              <a:rPr lang="en-US" dirty="0"/>
              <a:t>&gt;100%</a:t>
            </a:r>
          </a:p>
          <a:p>
            <a:endParaRPr lang="en-US" dirty="0"/>
          </a:p>
          <a:p>
            <a:endParaRPr lang="en-US" dirty="0"/>
          </a:p>
        </p:txBody>
      </p:sp>
    </p:spTree>
    <p:extLst>
      <p:ext uri="{BB962C8B-B14F-4D97-AF65-F5344CB8AC3E}">
        <p14:creationId xmlns:p14="http://schemas.microsoft.com/office/powerpoint/2010/main" val="398941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pic>
        <p:nvPicPr>
          <p:cNvPr id="8" name="Content Placeholder 3">
            <a:extLst>
              <a:ext uri="{FF2B5EF4-FFF2-40B4-BE49-F238E27FC236}">
                <a16:creationId xmlns:a16="http://schemas.microsoft.com/office/drawing/2014/main" id="{5FF5D5B2-7998-44CA-A187-847C098CA156}"/>
              </a:ext>
            </a:extLst>
          </p:cNvPr>
          <p:cNvPicPr>
            <a:picLocks noChangeAspect="1"/>
          </p:cNvPicPr>
          <p:nvPr/>
        </p:nvPicPr>
        <p:blipFill>
          <a:blip r:embed="rId3"/>
          <a:stretch>
            <a:fillRect/>
          </a:stretch>
        </p:blipFill>
        <p:spPr>
          <a:xfrm>
            <a:off x="3031645" y="1311396"/>
            <a:ext cx="4915159" cy="3293155"/>
          </a:xfrm>
          <a:prstGeom prst="rect">
            <a:avLst/>
          </a:prstGeom>
          <a:noFill/>
          <a:ln>
            <a:noFill/>
          </a:ln>
        </p:spPr>
      </p:pic>
      <p:sp>
        <p:nvSpPr>
          <p:cNvPr id="3" name="Title 2">
            <a:extLst>
              <a:ext uri="{FF2B5EF4-FFF2-40B4-BE49-F238E27FC236}">
                <a16:creationId xmlns:a16="http://schemas.microsoft.com/office/drawing/2014/main" id="{02F8C304-C437-2541-8AF6-FF61A3C91FBD}"/>
              </a:ext>
            </a:extLst>
          </p:cNvPr>
          <p:cNvSpPr>
            <a:spLocks noGrp="1"/>
          </p:cNvSpPr>
          <p:nvPr>
            <p:ph type="title"/>
          </p:nvPr>
        </p:nvSpPr>
        <p:spPr/>
        <p:txBody>
          <a:bodyPr/>
          <a:lstStyle/>
          <a:p>
            <a:r>
              <a:rPr lang="en-US" dirty="0"/>
              <a:t>What is wrong with this visual?</a:t>
            </a:r>
          </a:p>
        </p:txBody>
      </p:sp>
      <p:sp>
        <p:nvSpPr>
          <p:cNvPr id="5" name="Content Placeholder 4">
            <a:extLst>
              <a:ext uri="{FF2B5EF4-FFF2-40B4-BE49-F238E27FC236}">
                <a16:creationId xmlns:a16="http://schemas.microsoft.com/office/drawing/2014/main" id="{36AAD959-EA94-1047-9F5E-88DC26A6A15C}"/>
              </a:ext>
            </a:extLst>
          </p:cNvPr>
          <p:cNvSpPr>
            <a:spLocks noGrp="1"/>
          </p:cNvSpPr>
          <p:nvPr>
            <p:ph idx="1"/>
          </p:nvPr>
        </p:nvSpPr>
        <p:spPr/>
        <p:txBody>
          <a:bodyPr/>
          <a:lstStyle/>
          <a:p>
            <a:r>
              <a:rPr lang="en-US" dirty="0"/>
              <a:t>Decimals</a:t>
            </a:r>
          </a:p>
        </p:txBody>
      </p:sp>
    </p:spTree>
    <p:extLst>
      <p:ext uri="{BB962C8B-B14F-4D97-AF65-F5344CB8AC3E}">
        <p14:creationId xmlns:p14="http://schemas.microsoft.com/office/powerpoint/2010/main" val="305476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pic>
        <p:nvPicPr>
          <p:cNvPr id="3074" name="Picture 2" descr="Fewer people would have a hard time giving up salt, but those people must feel extra strongly about it.">
            <a:extLst>
              <a:ext uri="{FF2B5EF4-FFF2-40B4-BE49-F238E27FC236}">
                <a16:creationId xmlns:a16="http://schemas.microsoft.com/office/drawing/2014/main" id="{29BF023A-9CB7-46AD-B130-C0C732C84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7506" y="1276402"/>
            <a:ext cx="3591629"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C458A950-920D-144D-A498-03B22E8E98A9}"/>
              </a:ext>
            </a:extLst>
          </p:cNvPr>
          <p:cNvSpPr>
            <a:spLocks noGrp="1"/>
          </p:cNvSpPr>
          <p:nvPr>
            <p:ph type="title"/>
          </p:nvPr>
        </p:nvSpPr>
        <p:spPr/>
        <p:txBody>
          <a:bodyPr/>
          <a:lstStyle/>
          <a:p>
            <a:r>
              <a:rPr lang="en-US" dirty="0"/>
              <a:t>What is wrong with this visual?</a:t>
            </a:r>
          </a:p>
        </p:txBody>
      </p:sp>
      <p:sp>
        <p:nvSpPr>
          <p:cNvPr id="5" name="Content Placeholder 4">
            <a:extLst>
              <a:ext uri="{FF2B5EF4-FFF2-40B4-BE49-F238E27FC236}">
                <a16:creationId xmlns:a16="http://schemas.microsoft.com/office/drawing/2014/main" id="{9C6F8722-E7AE-BD45-B824-E96D040837EC}"/>
              </a:ext>
            </a:extLst>
          </p:cNvPr>
          <p:cNvSpPr>
            <a:spLocks noGrp="1"/>
          </p:cNvSpPr>
          <p:nvPr>
            <p:ph idx="1"/>
          </p:nvPr>
        </p:nvSpPr>
        <p:spPr/>
        <p:txBody>
          <a:bodyPr/>
          <a:lstStyle/>
          <a:p>
            <a:r>
              <a:rPr lang="en-US" dirty="0"/>
              <a:t>Slice size</a:t>
            </a:r>
          </a:p>
          <a:p>
            <a:endParaRPr lang="en-US" dirty="0"/>
          </a:p>
          <a:p>
            <a:endParaRPr lang="en-US" dirty="0"/>
          </a:p>
        </p:txBody>
      </p:sp>
    </p:spTree>
    <p:extLst>
      <p:ext uri="{BB962C8B-B14F-4D97-AF65-F5344CB8AC3E}">
        <p14:creationId xmlns:p14="http://schemas.microsoft.com/office/powerpoint/2010/main" val="265068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pic>
        <p:nvPicPr>
          <p:cNvPr id="4098" name="Picture 2" descr="Shattered distribution.">
            <a:extLst>
              <a:ext uri="{FF2B5EF4-FFF2-40B4-BE49-F238E27FC236}">
                <a16:creationId xmlns:a16="http://schemas.microsoft.com/office/drawing/2014/main" id="{3B6CF8BE-2E2B-4F57-838A-0880A7496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2897" y="1208363"/>
            <a:ext cx="3308774"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09424B78-AC67-404C-BC88-11652BB7DCEE}"/>
              </a:ext>
            </a:extLst>
          </p:cNvPr>
          <p:cNvSpPr>
            <a:spLocks noGrp="1"/>
          </p:cNvSpPr>
          <p:nvPr>
            <p:ph type="title"/>
          </p:nvPr>
        </p:nvSpPr>
        <p:spPr/>
        <p:txBody>
          <a:bodyPr/>
          <a:lstStyle/>
          <a:p>
            <a:r>
              <a:rPr lang="en-US" dirty="0"/>
              <a:t>What is wrong with this visual?</a:t>
            </a:r>
          </a:p>
        </p:txBody>
      </p:sp>
      <p:sp>
        <p:nvSpPr>
          <p:cNvPr id="5" name="Content Placeholder 4">
            <a:extLst>
              <a:ext uri="{FF2B5EF4-FFF2-40B4-BE49-F238E27FC236}">
                <a16:creationId xmlns:a16="http://schemas.microsoft.com/office/drawing/2014/main" id="{65FF8A99-BAF4-E541-895A-B4DEC15A3E2D}"/>
              </a:ext>
            </a:extLst>
          </p:cNvPr>
          <p:cNvSpPr>
            <a:spLocks noGrp="1"/>
          </p:cNvSpPr>
          <p:nvPr>
            <p:ph idx="1"/>
          </p:nvPr>
        </p:nvSpPr>
        <p:spPr/>
        <p:txBody>
          <a:bodyPr/>
          <a:lstStyle/>
          <a:p>
            <a:r>
              <a:rPr lang="en-US" dirty="0"/>
              <a:t>How do you read?</a:t>
            </a:r>
          </a:p>
          <a:p>
            <a:endParaRPr lang="en-US" dirty="0"/>
          </a:p>
          <a:p>
            <a:endParaRPr lang="en-US" dirty="0"/>
          </a:p>
        </p:txBody>
      </p:sp>
    </p:spTree>
    <p:extLst>
      <p:ext uri="{BB962C8B-B14F-4D97-AF65-F5344CB8AC3E}">
        <p14:creationId xmlns:p14="http://schemas.microsoft.com/office/powerpoint/2010/main" val="40958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1AED1C-1517-F64B-B963-AFAC3710F42D}"/>
              </a:ext>
            </a:extLst>
          </p:cNvPr>
          <p:cNvSpPr>
            <a:spLocks noGrp="1"/>
          </p:cNvSpPr>
          <p:nvPr>
            <p:ph idx="1"/>
          </p:nvPr>
        </p:nvSpPr>
        <p:spPr/>
        <p:txBody>
          <a:bodyPr/>
          <a:lstStyle/>
          <a:p>
            <a:endParaRPr lang="en-US"/>
          </a:p>
        </p:txBody>
      </p:sp>
      <p:pic>
        <p:nvPicPr>
          <p:cNvPr id="1026" name="Picture 2" descr="Image result for chart too much text">
            <a:extLst>
              <a:ext uri="{FF2B5EF4-FFF2-40B4-BE49-F238E27FC236}">
                <a16:creationId xmlns:a16="http://schemas.microsoft.com/office/drawing/2014/main" id="{707EE7AE-B565-4FD5-871E-5E20B0F6F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946" y="1129848"/>
            <a:ext cx="7237300" cy="36576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1E59C13-9CA7-E443-9D74-6B0AF2C0CA91}"/>
              </a:ext>
            </a:extLst>
          </p:cNvPr>
          <p:cNvSpPr>
            <a:spLocks noGrp="1"/>
          </p:cNvSpPr>
          <p:nvPr>
            <p:ph type="title"/>
          </p:nvPr>
        </p:nvSpPr>
        <p:spPr/>
        <p:txBody>
          <a:bodyPr/>
          <a:lstStyle/>
          <a:p>
            <a:r>
              <a:rPr lang="en-US" dirty="0"/>
              <a:t>What is the conclusion?</a:t>
            </a:r>
          </a:p>
        </p:txBody>
      </p:sp>
    </p:spTree>
    <p:extLst>
      <p:ext uri="{BB962C8B-B14F-4D97-AF65-F5344CB8AC3E}">
        <p14:creationId xmlns:p14="http://schemas.microsoft.com/office/powerpoint/2010/main" val="1554024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635D41-AB99-364A-8A83-A8C5A5768612}"/>
              </a:ext>
            </a:extLst>
          </p:cNvPr>
          <p:cNvSpPr>
            <a:spLocks noGrp="1"/>
          </p:cNvSpPr>
          <p:nvPr>
            <p:ph type="title"/>
          </p:nvPr>
        </p:nvSpPr>
        <p:spPr/>
        <p:txBody>
          <a:bodyPr/>
          <a:lstStyle/>
          <a:p>
            <a:r>
              <a:rPr lang="en-US" dirty="0"/>
              <a:t>1854 Broad Street Cholera Outbreak</a:t>
            </a:r>
          </a:p>
        </p:txBody>
      </p:sp>
      <p:sp>
        <p:nvSpPr>
          <p:cNvPr id="5" name="Content Placeholder 4">
            <a:extLst>
              <a:ext uri="{FF2B5EF4-FFF2-40B4-BE49-F238E27FC236}">
                <a16:creationId xmlns:a16="http://schemas.microsoft.com/office/drawing/2014/main" id="{61D9D4B4-C597-E74D-9F6D-F12795E6F516}"/>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9206716D-E089-C94F-AA05-6821DA7AC9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1149016"/>
            <a:ext cx="3436012" cy="3200400"/>
          </a:xfrm>
          <a:prstGeom prst="rect">
            <a:avLst/>
          </a:prstGeom>
        </p:spPr>
      </p:pic>
      <p:pic>
        <p:nvPicPr>
          <p:cNvPr id="7" name="Picture 6">
            <a:extLst>
              <a:ext uri="{FF2B5EF4-FFF2-40B4-BE49-F238E27FC236}">
                <a16:creationId xmlns:a16="http://schemas.microsoft.com/office/drawing/2014/main" id="{857B6872-9D45-A24D-A86B-F0668C24A9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8300" y="1162050"/>
            <a:ext cx="3451198" cy="3200400"/>
          </a:xfrm>
          <a:prstGeom prst="rect">
            <a:avLst/>
          </a:prstGeom>
        </p:spPr>
      </p:pic>
      <p:sp>
        <p:nvSpPr>
          <p:cNvPr id="8" name="TextBox 7">
            <a:extLst>
              <a:ext uri="{FF2B5EF4-FFF2-40B4-BE49-F238E27FC236}">
                <a16:creationId xmlns:a16="http://schemas.microsoft.com/office/drawing/2014/main" id="{32FD9475-C841-9C4B-A884-D80844C4B520}"/>
              </a:ext>
            </a:extLst>
          </p:cNvPr>
          <p:cNvSpPr txBox="1"/>
          <p:nvPr/>
        </p:nvSpPr>
        <p:spPr>
          <a:xfrm>
            <a:off x="228600" y="4566119"/>
            <a:ext cx="107112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John Snow</a:t>
            </a:r>
          </a:p>
        </p:txBody>
      </p:sp>
    </p:spTree>
    <p:extLst>
      <p:ext uri="{BB962C8B-B14F-4D97-AF65-F5344CB8AC3E}">
        <p14:creationId xmlns:p14="http://schemas.microsoft.com/office/powerpoint/2010/main" val="352620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2589A0-F694-8E4C-B947-44DF67DD2086}"/>
              </a:ext>
            </a:extLst>
          </p:cNvPr>
          <p:cNvSpPr>
            <a:spLocks noGrp="1"/>
          </p:cNvSpPr>
          <p:nvPr>
            <p:ph type="ctrTitle"/>
          </p:nvPr>
        </p:nvSpPr>
        <p:spPr/>
        <p:txBody>
          <a:bodyPr/>
          <a:lstStyle/>
          <a:p>
            <a:r>
              <a:rPr lang="en-US" dirty="0"/>
              <a:t>SIMPLIFY YOUR VISUALIZATIONS</a:t>
            </a:r>
          </a:p>
        </p:txBody>
      </p:sp>
      <p:sp>
        <p:nvSpPr>
          <p:cNvPr id="5" name="Subtitle 4">
            <a:extLst>
              <a:ext uri="{FF2B5EF4-FFF2-40B4-BE49-F238E27FC236}">
                <a16:creationId xmlns:a16="http://schemas.microsoft.com/office/drawing/2014/main" id="{4CC3686D-7E33-6B4E-ADB5-111A67CE428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158891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48E6542-89E1-D34D-AC4B-3E9FA4758828}"/>
              </a:ext>
            </a:extLst>
          </p:cNvPr>
          <p:cNvSpPr>
            <a:spLocks noGrp="1"/>
          </p:cNvSpPr>
          <p:nvPr>
            <p:ph idx="1"/>
          </p:nvPr>
        </p:nvSpPr>
        <p:spPr/>
        <p:txBody>
          <a:bodyPr/>
          <a:lstStyle/>
          <a:p>
            <a:endParaRPr lang="en-US"/>
          </a:p>
        </p:txBody>
      </p:sp>
      <p:grpSp>
        <p:nvGrpSpPr>
          <p:cNvPr id="2" name="Group 1">
            <a:extLst>
              <a:ext uri="{FF2B5EF4-FFF2-40B4-BE49-F238E27FC236}">
                <a16:creationId xmlns:a16="http://schemas.microsoft.com/office/drawing/2014/main" id="{2A5BE9EA-AFE0-4A46-96EE-4BB099FB1C22}"/>
              </a:ext>
            </a:extLst>
          </p:cNvPr>
          <p:cNvGrpSpPr/>
          <p:nvPr/>
        </p:nvGrpSpPr>
        <p:grpSpPr>
          <a:xfrm>
            <a:off x="831983" y="1232157"/>
            <a:ext cx="3429000" cy="2722561"/>
            <a:chOff x="831983" y="1232157"/>
            <a:chExt cx="3429000" cy="2722561"/>
          </a:xfrm>
        </p:grpSpPr>
        <p:pic>
          <p:nvPicPr>
            <p:cNvPr id="5" name="Picture 4" descr="A picture containing indoor, toy, table, small&#10;&#10;Description generated with high confidence">
              <a:extLst>
                <a:ext uri="{FF2B5EF4-FFF2-40B4-BE49-F238E27FC236}">
                  <a16:creationId xmlns:a16="http://schemas.microsoft.com/office/drawing/2014/main" id="{A8D45057-608B-44B9-9127-0DA9BFC417CB}"/>
                </a:ext>
              </a:extLst>
            </p:cNvPr>
            <p:cNvPicPr>
              <a:picLocks noChangeAspect="1"/>
            </p:cNvPicPr>
            <p:nvPr/>
          </p:nvPicPr>
          <p:blipFill>
            <a:blip r:embed="rId3"/>
            <a:stretch>
              <a:fillRect/>
            </a:stretch>
          </p:blipFill>
          <p:spPr>
            <a:xfrm>
              <a:off x="831983" y="1668718"/>
              <a:ext cx="3429000" cy="2286000"/>
            </a:xfrm>
            <a:prstGeom prst="rect">
              <a:avLst/>
            </a:prstGeom>
          </p:spPr>
        </p:pic>
        <p:sp>
          <p:nvSpPr>
            <p:cNvPr id="8" name="TextBox 7"/>
            <p:cNvSpPr txBox="1"/>
            <p:nvPr/>
          </p:nvSpPr>
          <p:spPr>
            <a:xfrm>
              <a:off x="1928665" y="1232157"/>
              <a:ext cx="110639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434343"/>
                  </a:solidFill>
                  <a:effectLst/>
                  <a:uLnTx/>
                  <a:uFillTx/>
                  <a:latin typeface="Comic Sans MS" panose="030F0902030302020204" pitchFamily="66" charset="0"/>
                  <a:cs typeface="Arial"/>
                  <a:sym typeface="Arial"/>
                </a:rPr>
                <a:t>CHAOS</a:t>
              </a:r>
            </a:p>
          </p:txBody>
        </p:sp>
      </p:grpSp>
      <p:grpSp>
        <p:nvGrpSpPr>
          <p:cNvPr id="3" name="Group 2">
            <a:extLst>
              <a:ext uri="{FF2B5EF4-FFF2-40B4-BE49-F238E27FC236}">
                <a16:creationId xmlns:a16="http://schemas.microsoft.com/office/drawing/2014/main" id="{CA6C7CBD-FD92-421C-904C-065019EC1D1E}"/>
              </a:ext>
            </a:extLst>
          </p:cNvPr>
          <p:cNvGrpSpPr/>
          <p:nvPr/>
        </p:nvGrpSpPr>
        <p:grpSpPr>
          <a:xfrm>
            <a:off x="4967222" y="1227969"/>
            <a:ext cx="3429000" cy="2729318"/>
            <a:chOff x="4967222" y="1227969"/>
            <a:chExt cx="3429000" cy="2729318"/>
          </a:xfrm>
        </p:grpSpPr>
        <p:pic>
          <p:nvPicPr>
            <p:cNvPr id="12" name="Picture 11" descr="A picture containing LEGO, toy, box, indoor&#10;&#10;Description generated with very high confidence">
              <a:extLst>
                <a:ext uri="{FF2B5EF4-FFF2-40B4-BE49-F238E27FC236}">
                  <a16:creationId xmlns:a16="http://schemas.microsoft.com/office/drawing/2014/main" id="{639C6AAB-BCCB-4418-AE99-66D36E73D286}"/>
                </a:ext>
              </a:extLst>
            </p:cNvPr>
            <p:cNvPicPr>
              <a:picLocks noChangeAspect="1"/>
            </p:cNvPicPr>
            <p:nvPr/>
          </p:nvPicPr>
          <p:blipFill>
            <a:blip r:embed="rId4"/>
            <a:stretch>
              <a:fillRect/>
            </a:stretch>
          </p:blipFill>
          <p:spPr>
            <a:xfrm>
              <a:off x="4967222" y="1671287"/>
              <a:ext cx="3429000" cy="2286000"/>
            </a:xfrm>
            <a:prstGeom prst="rect">
              <a:avLst/>
            </a:prstGeom>
          </p:spPr>
        </p:pic>
        <p:sp>
          <p:nvSpPr>
            <p:cNvPr id="9" name="TextBox 8"/>
            <p:cNvSpPr txBox="1"/>
            <p:nvPr/>
          </p:nvSpPr>
          <p:spPr>
            <a:xfrm>
              <a:off x="6242414" y="1227969"/>
              <a:ext cx="89498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434343"/>
                  </a:solidFill>
                  <a:effectLst/>
                  <a:uLnTx/>
                  <a:uFillTx/>
                  <a:latin typeface="Impact" panose="020B0806030902050204" pitchFamily="34" charset="0"/>
                  <a:cs typeface="Arial"/>
                  <a:sym typeface="Arial"/>
                </a:rPr>
                <a:t>ORDER</a:t>
              </a:r>
            </a:p>
          </p:txBody>
        </p:sp>
      </p:grpSp>
      <p:sp>
        <p:nvSpPr>
          <p:cNvPr id="7" name="Title 6">
            <a:extLst>
              <a:ext uri="{FF2B5EF4-FFF2-40B4-BE49-F238E27FC236}">
                <a16:creationId xmlns:a16="http://schemas.microsoft.com/office/drawing/2014/main" id="{682E8363-1A2E-D842-BEEC-B219C670E7AC}"/>
              </a:ext>
            </a:extLst>
          </p:cNvPr>
          <p:cNvSpPr>
            <a:spLocks noGrp="1"/>
          </p:cNvSpPr>
          <p:nvPr>
            <p:ph type="title"/>
          </p:nvPr>
        </p:nvSpPr>
        <p:spPr/>
        <p:txBody>
          <a:bodyPr/>
          <a:lstStyle/>
          <a:p>
            <a:r>
              <a:rPr lang="en-US" dirty="0"/>
              <a:t>The goal of a good visualization</a:t>
            </a:r>
          </a:p>
        </p:txBody>
      </p:sp>
    </p:spTree>
    <p:extLst>
      <p:ext uri="{BB962C8B-B14F-4D97-AF65-F5344CB8AC3E}">
        <p14:creationId xmlns:p14="http://schemas.microsoft.com/office/powerpoint/2010/main" val="136103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D21FB34-76E3-744B-AA03-940A51B1162C}"/>
              </a:ext>
            </a:extLst>
          </p:cNvPr>
          <p:cNvSpPr>
            <a:spLocks noGrp="1"/>
          </p:cNvSpPr>
          <p:nvPr>
            <p:ph idx="1"/>
          </p:nvPr>
        </p:nvSpPr>
        <p:spPr/>
        <p:txBody>
          <a:bodyPr/>
          <a:lstStyle/>
          <a:p>
            <a:endParaRPr lang="en-US"/>
          </a:p>
        </p:txBody>
      </p:sp>
      <p:sp>
        <p:nvSpPr>
          <p:cNvPr id="2" name="TextBox 1">
            <a:extLst>
              <a:ext uri="{FF2B5EF4-FFF2-40B4-BE49-F238E27FC236}">
                <a16:creationId xmlns:a16="http://schemas.microsoft.com/office/drawing/2014/main" id="{FAC155B8-F357-449C-BB68-38A65250A022}"/>
              </a:ext>
            </a:extLst>
          </p:cNvPr>
          <p:cNvSpPr txBox="1"/>
          <p:nvPr/>
        </p:nvSpPr>
        <p:spPr>
          <a:xfrm>
            <a:off x="6447297" y="976746"/>
            <a:ext cx="132921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Use line chart!</a:t>
            </a:r>
          </a:p>
        </p:txBody>
      </p:sp>
      <p:pic>
        <p:nvPicPr>
          <p:cNvPr id="3" name="Picture 2">
            <a:extLst>
              <a:ext uri="{FF2B5EF4-FFF2-40B4-BE49-F238E27FC236}">
                <a16:creationId xmlns:a16="http://schemas.microsoft.com/office/drawing/2014/main" id="{E0DF04B7-89D7-4D66-9EB1-3EDB2AD20FE4}"/>
              </a:ext>
            </a:extLst>
          </p:cNvPr>
          <p:cNvPicPr>
            <a:picLocks/>
          </p:cNvPicPr>
          <p:nvPr/>
        </p:nvPicPr>
        <p:blipFill>
          <a:blip r:embed="rId3"/>
          <a:stretch>
            <a:fillRect/>
          </a:stretch>
        </p:blipFill>
        <p:spPr>
          <a:xfrm>
            <a:off x="1376541" y="1286109"/>
            <a:ext cx="6409944" cy="3584448"/>
          </a:xfrm>
          <a:prstGeom prst="rect">
            <a:avLst/>
          </a:prstGeom>
        </p:spPr>
      </p:pic>
      <p:sp>
        <p:nvSpPr>
          <p:cNvPr id="6" name="Title 5">
            <a:extLst>
              <a:ext uri="{FF2B5EF4-FFF2-40B4-BE49-F238E27FC236}">
                <a16:creationId xmlns:a16="http://schemas.microsoft.com/office/drawing/2014/main" id="{9C6F45B7-0F59-3248-AEF3-3EFBA76E270A}"/>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140767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08195D4-943D-3641-9791-951523083C65}"/>
              </a:ext>
            </a:extLst>
          </p:cNvPr>
          <p:cNvSpPr>
            <a:spLocks noGrp="1"/>
          </p:cNvSpPr>
          <p:nvPr>
            <p:ph idx="1"/>
          </p:nvPr>
        </p:nvSpPr>
        <p:spPr/>
        <p:txBody>
          <a:bodyPr/>
          <a:lstStyle/>
          <a:p>
            <a:endParaRPr lang="en-US"/>
          </a:p>
        </p:txBody>
      </p:sp>
      <p:sp>
        <p:nvSpPr>
          <p:cNvPr id="2" name="TextBox 1">
            <a:extLst>
              <a:ext uri="{FF2B5EF4-FFF2-40B4-BE49-F238E27FC236}">
                <a16:creationId xmlns:a16="http://schemas.microsoft.com/office/drawing/2014/main" id="{FAC155B8-F357-449C-BB68-38A65250A022}"/>
              </a:ext>
            </a:extLst>
          </p:cNvPr>
          <p:cNvSpPr txBox="1"/>
          <p:nvPr/>
        </p:nvSpPr>
        <p:spPr>
          <a:xfrm>
            <a:off x="5463099" y="976746"/>
            <a:ext cx="232307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Remove background color!</a:t>
            </a:r>
          </a:p>
        </p:txBody>
      </p:sp>
      <p:pic>
        <p:nvPicPr>
          <p:cNvPr id="3" name="Picture 2">
            <a:extLst>
              <a:ext uri="{FF2B5EF4-FFF2-40B4-BE49-F238E27FC236}">
                <a16:creationId xmlns:a16="http://schemas.microsoft.com/office/drawing/2014/main" id="{83E14FB7-CF14-48C0-BEBA-F866C4FC3D55}"/>
              </a:ext>
            </a:extLst>
          </p:cNvPr>
          <p:cNvPicPr>
            <a:picLocks/>
          </p:cNvPicPr>
          <p:nvPr/>
        </p:nvPicPr>
        <p:blipFill>
          <a:blip r:embed="rId3"/>
          <a:stretch>
            <a:fillRect/>
          </a:stretch>
        </p:blipFill>
        <p:spPr>
          <a:xfrm>
            <a:off x="1382941" y="1274957"/>
            <a:ext cx="6409944" cy="3584759"/>
          </a:xfrm>
          <a:prstGeom prst="rect">
            <a:avLst/>
          </a:prstGeom>
        </p:spPr>
      </p:pic>
      <p:sp>
        <p:nvSpPr>
          <p:cNvPr id="6" name="Title 5">
            <a:extLst>
              <a:ext uri="{FF2B5EF4-FFF2-40B4-BE49-F238E27FC236}">
                <a16:creationId xmlns:a16="http://schemas.microsoft.com/office/drawing/2014/main" id="{C3549055-9340-CB4D-9C70-63FF3D702BA8}"/>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102309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085843-4BF0-9F40-B3B6-3AF6C6BF55AB}"/>
              </a:ext>
            </a:extLst>
          </p:cNvPr>
          <p:cNvSpPr>
            <a:spLocks noGrp="1"/>
          </p:cNvSpPr>
          <p:nvPr>
            <p:ph idx="1"/>
          </p:nvPr>
        </p:nvSpPr>
        <p:spPr/>
        <p:txBody>
          <a:bodyPr/>
          <a:lstStyle/>
          <a:p>
            <a:endParaRPr lang="en-US"/>
          </a:p>
        </p:txBody>
      </p:sp>
      <p:pic>
        <p:nvPicPr>
          <p:cNvPr id="8" name="Content Placeholder 29">
            <a:extLst>
              <a:ext uri="{FF2B5EF4-FFF2-40B4-BE49-F238E27FC236}">
                <a16:creationId xmlns:a16="http://schemas.microsoft.com/office/drawing/2014/main" id="{91533197-02A4-4B65-B253-F51DE9DB4CA7}"/>
              </a:ext>
            </a:extLst>
          </p:cNvPr>
          <p:cNvPicPr>
            <a:picLocks noChangeAspect="1"/>
          </p:cNvPicPr>
          <p:nvPr/>
        </p:nvPicPr>
        <p:blipFill>
          <a:blip r:embed="rId3"/>
          <a:stretch>
            <a:fillRect/>
          </a:stretch>
        </p:blipFill>
        <p:spPr>
          <a:xfrm>
            <a:off x="1371600" y="1280160"/>
            <a:ext cx="6413548" cy="3584759"/>
          </a:xfrm>
          <a:prstGeom prst="rect">
            <a:avLst/>
          </a:prstGeom>
          <a:noFill/>
          <a:ln>
            <a:noFill/>
          </a:ln>
        </p:spPr>
      </p:pic>
      <p:sp>
        <p:nvSpPr>
          <p:cNvPr id="2" name="TextBox 1">
            <a:extLst>
              <a:ext uri="{FF2B5EF4-FFF2-40B4-BE49-F238E27FC236}">
                <a16:creationId xmlns:a16="http://schemas.microsoft.com/office/drawing/2014/main" id="{FAC155B8-F357-449C-BB68-38A65250A022}"/>
              </a:ext>
            </a:extLst>
          </p:cNvPr>
          <p:cNvSpPr txBox="1"/>
          <p:nvPr/>
        </p:nvSpPr>
        <p:spPr>
          <a:xfrm>
            <a:off x="6440317" y="976746"/>
            <a:ext cx="132921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Start axis at 0!</a:t>
            </a:r>
          </a:p>
        </p:txBody>
      </p:sp>
      <p:sp>
        <p:nvSpPr>
          <p:cNvPr id="5" name="Title 4">
            <a:extLst>
              <a:ext uri="{FF2B5EF4-FFF2-40B4-BE49-F238E27FC236}">
                <a16:creationId xmlns:a16="http://schemas.microsoft.com/office/drawing/2014/main" id="{23C0D75A-8B39-6B43-B54D-D5038ADC83FF}"/>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73494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5A19C7-56E9-8F41-B48E-D3CB70B5AB97}"/>
              </a:ext>
            </a:extLst>
          </p:cNvPr>
          <p:cNvSpPr>
            <a:spLocks noGrp="1"/>
          </p:cNvSpPr>
          <p:nvPr>
            <p:ph idx="1"/>
          </p:nvPr>
        </p:nvSpPr>
        <p:spPr/>
        <p:txBody>
          <a:bodyPr/>
          <a:lstStyle/>
          <a:p>
            <a:endParaRPr lang="en-US"/>
          </a:p>
        </p:txBody>
      </p:sp>
      <p:pic>
        <p:nvPicPr>
          <p:cNvPr id="7" name="Content Placeholder 5">
            <a:extLst>
              <a:ext uri="{FF2B5EF4-FFF2-40B4-BE49-F238E27FC236}">
                <a16:creationId xmlns:a16="http://schemas.microsoft.com/office/drawing/2014/main" id="{6CD68A83-0DD2-4C9D-84FD-6F9F319786E5}"/>
              </a:ext>
            </a:extLst>
          </p:cNvPr>
          <p:cNvPicPr>
            <a:picLocks noChangeAspect="1"/>
          </p:cNvPicPr>
          <p:nvPr/>
        </p:nvPicPr>
        <p:blipFill>
          <a:blip r:embed="rId3"/>
          <a:stretch>
            <a:fillRect/>
          </a:stretch>
        </p:blipFill>
        <p:spPr>
          <a:xfrm>
            <a:off x="1371600" y="1280160"/>
            <a:ext cx="6413548" cy="3584759"/>
          </a:xfrm>
          <a:prstGeom prst="rect">
            <a:avLst/>
          </a:prstGeom>
          <a:noFill/>
          <a:ln>
            <a:noFill/>
          </a:ln>
        </p:spPr>
      </p:pic>
      <p:sp>
        <p:nvSpPr>
          <p:cNvPr id="9" name="TextBox 8">
            <a:extLst>
              <a:ext uri="{FF2B5EF4-FFF2-40B4-BE49-F238E27FC236}">
                <a16:creationId xmlns:a16="http://schemas.microsoft.com/office/drawing/2014/main" id="{DE14885D-70ED-434F-B5B2-22903A9F5EB9}"/>
              </a:ext>
            </a:extLst>
          </p:cNvPr>
          <p:cNvSpPr txBox="1"/>
          <p:nvPr/>
        </p:nvSpPr>
        <p:spPr>
          <a:xfrm>
            <a:off x="6362260" y="976746"/>
            <a:ext cx="14093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Decimal points!</a:t>
            </a:r>
          </a:p>
        </p:txBody>
      </p:sp>
      <p:sp>
        <p:nvSpPr>
          <p:cNvPr id="4" name="Title 3">
            <a:extLst>
              <a:ext uri="{FF2B5EF4-FFF2-40B4-BE49-F238E27FC236}">
                <a16:creationId xmlns:a16="http://schemas.microsoft.com/office/drawing/2014/main" id="{47BBDFF5-E981-804C-B9F1-FB62EC021304}"/>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370215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1C25A7-F535-7C42-B463-FBB0D9914CA2}"/>
              </a:ext>
            </a:extLst>
          </p:cNvPr>
          <p:cNvSpPr>
            <a:spLocks noGrp="1"/>
          </p:cNvSpPr>
          <p:nvPr>
            <p:ph idx="1"/>
          </p:nvPr>
        </p:nvSpPr>
        <p:spPr/>
        <p:txBody>
          <a:bodyPr/>
          <a:lstStyle/>
          <a:p>
            <a:endParaRPr lang="en-US"/>
          </a:p>
        </p:txBody>
      </p:sp>
      <p:pic>
        <p:nvPicPr>
          <p:cNvPr id="8" name="Content Placeholder 6">
            <a:extLst>
              <a:ext uri="{FF2B5EF4-FFF2-40B4-BE49-F238E27FC236}">
                <a16:creationId xmlns:a16="http://schemas.microsoft.com/office/drawing/2014/main" id="{65289478-58C6-4BC0-B111-9BC4FFACD7B0}"/>
              </a:ext>
            </a:extLst>
          </p:cNvPr>
          <p:cNvPicPr>
            <a:picLocks noChangeAspect="1"/>
          </p:cNvPicPr>
          <p:nvPr/>
        </p:nvPicPr>
        <p:blipFill>
          <a:blip r:embed="rId3"/>
          <a:stretch>
            <a:fillRect/>
          </a:stretch>
        </p:blipFill>
        <p:spPr>
          <a:xfrm>
            <a:off x="1371600" y="1280160"/>
            <a:ext cx="6413548" cy="3584759"/>
          </a:xfrm>
          <a:prstGeom prst="rect">
            <a:avLst/>
          </a:prstGeom>
          <a:noFill/>
          <a:ln>
            <a:noFill/>
          </a:ln>
        </p:spPr>
      </p:pic>
      <p:sp>
        <p:nvSpPr>
          <p:cNvPr id="9" name="TextBox 8">
            <a:extLst>
              <a:ext uri="{FF2B5EF4-FFF2-40B4-BE49-F238E27FC236}">
                <a16:creationId xmlns:a16="http://schemas.microsoft.com/office/drawing/2014/main" id="{0E857B01-3BEC-4D14-8DBF-92D5ED8F231F}"/>
              </a:ext>
            </a:extLst>
          </p:cNvPr>
          <p:cNvSpPr txBox="1"/>
          <p:nvPr/>
        </p:nvSpPr>
        <p:spPr>
          <a:xfrm>
            <a:off x="5927363" y="976746"/>
            <a:ext cx="18469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Vertical “Profit” label!</a:t>
            </a:r>
          </a:p>
        </p:txBody>
      </p:sp>
      <p:sp>
        <p:nvSpPr>
          <p:cNvPr id="4" name="Title 3">
            <a:extLst>
              <a:ext uri="{FF2B5EF4-FFF2-40B4-BE49-F238E27FC236}">
                <a16:creationId xmlns:a16="http://schemas.microsoft.com/office/drawing/2014/main" id="{3E5D4A4F-365B-3445-A1C9-2AD9C2F2B8E8}"/>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274803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8C7D73-7F2E-4143-AAF0-D53354158F99}"/>
              </a:ext>
            </a:extLst>
          </p:cNvPr>
          <p:cNvSpPr>
            <a:spLocks noGrp="1"/>
          </p:cNvSpPr>
          <p:nvPr>
            <p:ph idx="1"/>
          </p:nvPr>
        </p:nvSpPr>
        <p:spPr/>
        <p:txBody>
          <a:bodyPr/>
          <a:lstStyle/>
          <a:p>
            <a:endParaRPr lang="en-US"/>
          </a:p>
        </p:txBody>
      </p:sp>
      <p:pic>
        <p:nvPicPr>
          <p:cNvPr id="7" name="Content Placeholder 5">
            <a:extLst>
              <a:ext uri="{FF2B5EF4-FFF2-40B4-BE49-F238E27FC236}">
                <a16:creationId xmlns:a16="http://schemas.microsoft.com/office/drawing/2014/main" id="{95378902-9DB5-401F-BA99-818059456293}"/>
              </a:ext>
            </a:extLst>
          </p:cNvPr>
          <p:cNvPicPr>
            <a:picLocks noChangeAspect="1"/>
          </p:cNvPicPr>
          <p:nvPr/>
        </p:nvPicPr>
        <p:blipFill>
          <a:blip r:embed="rId3"/>
          <a:stretch>
            <a:fillRect/>
          </a:stretch>
        </p:blipFill>
        <p:spPr>
          <a:xfrm>
            <a:off x="1371600" y="1280160"/>
            <a:ext cx="6413548" cy="3584759"/>
          </a:xfrm>
          <a:prstGeom prst="rect">
            <a:avLst/>
          </a:prstGeom>
          <a:noFill/>
          <a:ln>
            <a:noFill/>
          </a:ln>
        </p:spPr>
      </p:pic>
      <p:sp>
        <p:nvSpPr>
          <p:cNvPr id="9" name="TextBox 8">
            <a:extLst>
              <a:ext uri="{FF2B5EF4-FFF2-40B4-BE49-F238E27FC236}">
                <a16:creationId xmlns:a16="http://schemas.microsoft.com/office/drawing/2014/main" id="{571D3A87-E8A2-4604-BBB9-1ADD7C16B8B6}"/>
              </a:ext>
            </a:extLst>
          </p:cNvPr>
          <p:cNvSpPr txBox="1"/>
          <p:nvPr/>
        </p:nvSpPr>
        <p:spPr>
          <a:xfrm>
            <a:off x="6317655" y="976746"/>
            <a:ext cx="14590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Diagonal x-axis!</a:t>
            </a:r>
          </a:p>
        </p:txBody>
      </p:sp>
      <p:sp>
        <p:nvSpPr>
          <p:cNvPr id="4" name="Title 3">
            <a:extLst>
              <a:ext uri="{FF2B5EF4-FFF2-40B4-BE49-F238E27FC236}">
                <a16:creationId xmlns:a16="http://schemas.microsoft.com/office/drawing/2014/main" id="{1D1F4ACC-1AF3-C941-AAEE-0E97C41D9030}"/>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274434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E45B9B-3C2F-3945-9B91-2DF5BEF35523}"/>
              </a:ext>
            </a:extLst>
          </p:cNvPr>
          <p:cNvSpPr>
            <a:spLocks noGrp="1"/>
          </p:cNvSpPr>
          <p:nvPr>
            <p:ph idx="1"/>
          </p:nvPr>
        </p:nvSpPr>
        <p:spPr/>
        <p:txBody>
          <a:bodyPr/>
          <a:lstStyle/>
          <a:p>
            <a:endParaRPr lang="en-US"/>
          </a:p>
        </p:txBody>
      </p:sp>
      <p:pic>
        <p:nvPicPr>
          <p:cNvPr id="8" name="Content Placeholder 6">
            <a:extLst>
              <a:ext uri="{FF2B5EF4-FFF2-40B4-BE49-F238E27FC236}">
                <a16:creationId xmlns:a16="http://schemas.microsoft.com/office/drawing/2014/main" id="{696D7198-1D70-4C51-BA43-3E2852F7FD63}"/>
              </a:ext>
            </a:extLst>
          </p:cNvPr>
          <p:cNvPicPr>
            <a:picLocks noChangeAspect="1"/>
          </p:cNvPicPr>
          <p:nvPr/>
        </p:nvPicPr>
        <p:blipFill>
          <a:blip r:embed="rId3"/>
          <a:stretch>
            <a:fillRect/>
          </a:stretch>
        </p:blipFill>
        <p:spPr>
          <a:xfrm>
            <a:off x="1371600" y="1280160"/>
            <a:ext cx="6413548" cy="3584759"/>
          </a:xfrm>
          <a:prstGeom prst="rect">
            <a:avLst/>
          </a:prstGeom>
          <a:noFill/>
          <a:ln>
            <a:noFill/>
          </a:ln>
        </p:spPr>
      </p:pic>
      <p:sp>
        <p:nvSpPr>
          <p:cNvPr id="9" name="TextBox 8">
            <a:extLst>
              <a:ext uri="{FF2B5EF4-FFF2-40B4-BE49-F238E27FC236}">
                <a16:creationId xmlns:a16="http://schemas.microsoft.com/office/drawing/2014/main" id="{57793F99-2EE6-402F-812D-1DCDAFFAA572}"/>
              </a:ext>
            </a:extLst>
          </p:cNvPr>
          <p:cNvSpPr txBox="1"/>
          <p:nvPr/>
        </p:nvSpPr>
        <p:spPr>
          <a:xfrm>
            <a:off x="5938515" y="976746"/>
            <a:ext cx="17972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X-Label left justified!</a:t>
            </a:r>
          </a:p>
        </p:txBody>
      </p:sp>
      <p:sp>
        <p:nvSpPr>
          <p:cNvPr id="4" name="Title 3">
            <a:extLst>
              <a:ext uri="{FF2B5EF4-FFF2-40B4-BE49-F238E27FC236}">
                <a16:creationId xmlns:a16="http://schemas.microsoft.com/office/drawing/2014/main" id="{AB6509E6-976F-0443-97E2-A8B4169F0A4D}"/>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193012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4DAF53-1696-BA44-80E8-251CF11E488C}"/>
              </a:ext>
            </a:extLst>
          </p:cNvPr>
          <p:cNvSpPr>
            <a:spLocks noGrp="1"/>
          </p:cNvSpPr>
          <p:nvPr>
            <p:ph idx="1"/>
          </p:nvPr>
        </p:nvSpPr>
        <p:spPr/>
        <p:txBody>
          <a:bodyPr/>
          <a:lstStyle/>
          <a:p>
            <a:endParaRPr lang="en-US"/>
          </a:p>
        </p:txBody>
      </p:sp>
      <p:pic>
        <p:nvPicPr>
          <p:cNvPr id="7" name="Content Placeholder 9">
            <a:extLst>
              <a:ext uri="{FF2B5EF4-FFF2-40B4-BE49-F238E27FC236}">
                <a16:creationId xmlns:a16="http://schemas.microsoft.com/office/drawing/2014/main" id="{CEE361BB-AA3E-4AD4-B378-87F62DFB2F38}"/>
              </a:ext>
            </a:extLst>
          </p:cNvPr>
          <p:cNvPicPr>
            <a:picLocks noChangeAspect="1"/>
          </p:cNvPicPr>
          <p:nvPr/>
        </p:nvPicPr>
        <p:blipFill>
          <a:blip r:embed="rId3"/>
          <a:stretch>
            <a:fillRect/>
          </a:stretch>
        </p:blipFill>
        <p:spPr>
          <a:xfrm>
            <a:off x="1371600" y="1280160"/>
            <a:ext cx="6413548" cy="3584759"/>
          </a:xfrm>
          <a:prstGeom prst="rect">
            <a:avLst/>
          </a:prstGeom>
          <a:noFill/>
          <a:ln>
            <a:noFill/>
          </a:ln>
        </p:spPr>
      </p:pic>
      <p:sp>
        <p:nvSpPr>
          <p:cNvPr id="9" name="TextBox 8">
            <a:extLst>
              <a:ext uri="{FF2B5EF4-FFF2-40B4-BE49-F238E27FC236}">
                <a16:creationId xmlns:a16="http://schemas.microsoft.com/office/drawing/2014/main" id="{A22035F6-A9D3-4BFF-8BCA-3C86D835FC3E}"/>
              </a:ext>
            </a:extLst>
          </p:cNvPr>
          <p:cNvSpPr txBox="1"/>
          <p:nvPr/>
        </p:nvSpPr>
        <p:spPr>
          <a:xfrm>
            <a:off x="6830608" y="976746"/>
            <a:ext cx="94128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Gridlines!</a:t>
            </a:r>
          </a:p>
        </p:txBody>
      </p:sp>
      <p:sp>
        <p:nvSpPr>
          <p:cNvPr id="4" name="Title 3">
            <a:extLst>
              <a:ext uri="{FF2B5EF4-FFF2-40B4-BE49-F238E27FC236}">
                <a16:creationId xmlns:a16="http://schemas.microsoft.com/office/drawing/2014/main" id="{57835D1E-85C3-7844-82D8-E1589BDB802D}"/>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6396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2E71D-A326-A949-935E-4A365092B470}"/>
              </a:ext>
            </a:extLst>
          </p:cNvPr>
          <p:cNvSpPr>
            <a:spLocks noGrp="1"/>
          </p:cNvSpPr>
          <p:nvPr>
            <p:ph type="title"/>
          </p:nvPr>
        </p:nvSpPr>
        <p:spPr/>
        <p:txBody>
          <a:bodyPr/>
          <a:lstStyle/>
          <a:p>
            <a:r>
              <a:rPr lang="en-US" dirty="0"/>
              <a:t>London Tube Map - 1908</a:t>
            </a:r>
          </a:p>
        </p:txBody>
      </p:sp>
      <p:sp>
        <p:nvSpPr>
          <p:cNvPr id="3" name="Content Placeholder 2">
            <a:extLst>
              <a:ext uri="{FF2B5EF4-FFF2-40B4-BE49-F238E27FC236}">
                <a16:creationId xmlns:a16="http://schemas.microsoft.com/office/drawing/2014/main" id="{15E2B948-D4CB-F247-98C9-FADB6403B550}"/>
              </a:ext>
            </a:extLst>
          </p:cNvPr>
          <p:cNvSpPr>
            <a:spLocks noGrp="1"/>
          </p:cNvSpPr>
          <p:nvPr>
            <p:ph idx="1"/>
          </p:nvPr>
        </p:nvSpPr>
        <p:spPr/>
        <p:txBody>
          <a:bodyPr/>
          <a:lstStyle/>
          <a:p>
            <a:endParaRPr lang="en-US"/>
          </a:p>
        </p:txBody>
      </p:sp>
      <p:pic>
        <p:nvPicPr>
          <p:cNvPr id="4" name="Picture 3" descr="A close up of a map&#10;&#10;Description generated with high confidence">
            <a:extLst>
              <a:ext uri="{FF2B5EF4-FFF2-40B4-BE49-F238E27FC236}">
                <a16:creationId xmlns:a16="http://schemas.microsoft.com/office/drawing/2014/main" id="{309653F1-8442-FE44-AF15-9F5E088B79B8}"/>
              </a:ext>
            </a:extLst>
          </p:cNvPr>
          <p:cNvPicPr>
            <a:picLocks noChangeAspect="1"/>
          </p:cNvPicPr>
          <p:nvPr/>
        </p:nvPicPr>
        <p:blipFill>
          <a:blip r:embed="rId3"/>
          <a:stretch>
            <a:fillRect/>
          </a:stretch>
        </p:blipFill>
        <p:spPr>
          <a:xfrm>
            <a:off x="2552700" y="1304800"/>
            <a:ext cx="4017719" cy="3200400"/>
          </a:xfrm>
          <a:prstGeom prst="rect">
            <a:avLst/>
          </a:prstGeom>
        </p:spPr>
      </p:pic>
    </p:spTree>
    <p:extLst>
      <p:ext uri="{BB962C8B-B14F-4D97-AF65-F5344CB8AC3E}">
        <p14:creationId xmlns:p14="http://schemas.microsoft.com/office/powerpoint/2010/main" val="93396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09AB2E-2491-F241-BE8B-8D1528ECE887}"/>
              </a:ext>
            </a:extLst>
          </p:cNvPr>
          <p:cNvSpPr>
            <a:spLocks noGrp="1"/>
          </p:cNvSpPr>
          <p:nvPr>
            <p:ph idx="1"/>
          </p:nvPr>
        </p:nvSpPr>
        <p:spPr/>
        <p:txBody>
          <a:bodyPr/>
          <a:lstStyle/>
          <a:p>
            <a:endParaRPr lang="en-US"/>
          </a:p>
        </p:txBody>
      </p:sp>
      <p:pic>
        <p:nvPicPr>
          <p:cNvPr id="8" name="Content Placeholder 6">
            <a:extLst>
              <a:ext uri="{FF2B5EF4-FFF2-40B4-BE49-F238E27FC236}">
                <a16:creationId xmlns:a16="http://schemas.microsoft.com/office/drawing/2014/main" id="{B9EE87C5-C701-465D-8B22-4DAEC2BEE408}"/>
              </a:ext>
            </a:extLst>
          </p:cNvPr>
          <p:cNvPicPr>
            <a:picLocks noChangeAspect="1"/>
          </p:cNvPicPr>
          <p:nvPr/>
        </p:nvPicPr>
        <p:blipFill>
          <a:blip r:embed="rId3"/>
          <a:stretch>
            <a:fillRect/>
          </a:stretch>
        </p:blipFill>
        <p:spPr>
          <a:xfrm>
            <a:off x="1371600" y="1280160"/>
            <a:ext cx="6413548" cy="3584759"/>
          </a:xfrm>
          <a:prstGeom prst="rect">
            <a:avLst/>
          </a:prstGeom>
          <a:noFill/>
          <a:ln>
            <a:noFill/>
          </a:ln>
        </p:spPr>
      </p:pic>
      <p:sp>
        <p:nvSpPr>
          <p:cNvPr id="9" name="TextBox 8">
            <a:extLst>
              <a:ext uri="{FF2B5EF4-FFF2-40B4-BE49-F238E27FC236}">
                <a16:creationId xmlns:a16="http://schemas.microsoft.com/office/drawing/2014/main" id="{F67E9F3D-03BE-480A-AD66-BCCD102D2949}"/>
              </a:ext>
            </a:extLst>
          </p:cNvPr>
          <p:cNvSpPr txBox="1"/>
          <p:nvPr/>
        </p:nvSpPr>
        <p:spPr>
          <a:xfrm>
            <a:off x="6373411" y="976746"/>
            <a:ext cx="139814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Color and dots!</a:t>
            </a:r>
          </a:p>
        </p:txBody>
      </p:sp>
      <p:sp>
        <p:nvSpPr>
          <p:cNvPr id="4" name="Title 3">
            <a:extLst>
              <a:ext uri="{FF2B5EF4-FFF2-40B4-BE49-F238E27FC236}">
                <a16:creationId xmlns:a16="http://schemas.microsoft.com/office/drawing/2014/main" id="{91EC0C52-8C70-E74B-B56B-F14FFC053557}"/>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421889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17981D-812E-5044-BD97-C379E12EB5C9}"/>
              </a:ext>
            </a:extLst>
          </p:cNvPr>
          <p:cNvSpPr>
            <a:spLocks noGrp="1"/>
          </p:cNvSpPr>
          <p:nvPr>
            <p:ph idx="1"/>
          </p:nvPr>
        </p:nvSpPr>
        <p:spPr/>
        <p:txBody>
          <a:bodyPr/>
          <a:lstStyle/>
          <a:p>
            <a:endParaRPr lang="en-US"/>
          </a:p>
        </p:txBody>
      </p:sp>
      <p:pic>
        <p:nvPicPr>
          <p:cNvPr id="7" name="Content Placeholder 5">
            <a:extLst>
              <a:ext uri="{FF2B5EF4-FFF2-40B4-BE49-F238E27FC236}">
                <a16:creationId xmlns:a16="http://schemas.microsoft.com/office/drawing/2014/main" id="{0E684341-16C2-4981-97C2-3C4752F680B8}"/>
              </a:ext>
            </a:extLst>
          </p:cNvPr>
          <p:cNvPicPr>
            <a:picLocks noChangeAspect="1"/>
          </p:cNvPicPr>
          <p:nvPr/>
        </p:nvPicPr>
        <p:blipFill>
          <a:blip r:embed="rId3"/>
          <a:stretch>
            <a:fillRect/>
          </a:stretch>
        </p:blipFill>
        <p:spPr>
          <a:xfrm>
            <a:off x="1371600" y="1280160"/>
            <a:ext cx="6413548" cy="3584759"/>
          </a:xfrm>
          <a:prstGeom prst="rect">
            <a:avLst/>
          </a:prstGeom>
          <a:noFill/>
          <a:ln>
            <a:noFill/>
          </a:ln>
        </p:spPr>
      </p:pic>
      <p:sp>
        <p:nvSpPr>
          <p:cNvPr id="9" name="TextBox 8">
            <a:extLst>
              <a:ext uri="{FF2B5EF4-FFF2-40B4-BE49-F238E27FC236}">
                <a16:creationId xmlns:a16="http://schemas.microsoft.com/office/drawing/2014/main" id="{DAFB60C4-D2F5-4C0C-A286-D5A21DF81383}"/>
              </a:ext>
            </a:extLst>
          </p:cNvPr>
          <p:cNvSpPr txBox="1"/>
          <p:nvPr/>
        </p:nvSpPr>
        <p:spPr>
          <a:xfrm>
            <a:off x="5235983" y="976746"/>
            <a:ext cx="252184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Legend, proximity and space</a:t>
            </a:r>
          </a:p>
        </p:txBody>
      </p:sp>
      <p:sp>
        <p:nvSpPr>
          <p:cNvPr id="4" name="Title 3">
            <a:extLst>
              <a:ext uri="{FF2B5EF4-FFF2-40B4-BE49-F238E27FC236}">
                <a16:creationId xmlns:a16="http://schemas.microsoft.com/office/drawing/2014/main" id="{BEC93315-BC3A-924F-B84C-A1F361E38A3E}"/>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175494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E6920E-EF89-D048-8570-8D7009796B2B}"/>
              </a:ext>
            </a:extLst>
          </p:cNvPr>
          <p:cNvSpPr>
            <a:spLocks noGrp="1"/>
          </p:cNvSpPr>
          <p:nvPr>
            <p:ph idx="1"/>
          </p:nvPr>
        </p:nvSpPr>
        <p:spPr/>
        <p:txBody>
          <a:bodyPr/>
          <a:lstStyle/>
          <a:p>
            <a:endParaRPr lang="en-US"/>
          </a:p>
        </p:txBody>
      </p:sp>
      <p:pic>
        <p:nvPicPr>
          <p:cNvPr id="8" name="Content Placeholder 12">
            <a:extLst>
              <a:ext uri="{FF2B5EF4-FFF2-40B4-BE49-F238E27FC236}">
                <a16:creationId xmlns:a16="http://schemas.microsoft.com/office/drawing/2014/main" id="{EF497414-958F-435D-A630-408DA9B54C32}"/>
              </a:ext>
            </a:extLst>
          </p:cNvPr>
          <p:cNvPicPr>
            <a:picLocks noChangeAspect="1"/>
          </p:cNvPicPr>
          <p:nvPr/>
        </p:nvPicPr>
        <p:blipFill>
          <a:blip r:embed="rId3"/>
          <a:stretch>
            <a:fillRect/>
          </a:stretch>
        </p:blipFill>
        <p:spPr>
          <a:xfrm>
            <a:off x="1371600" y="1280160"/>
            <a:ext cx="6413548" cy="3584759"/>
          </a:xfrm>
          <a:prstGeom prst="rect">
            <a:avLst/>
          </a:prstGeom>
        </p:spPr>
      </p:pic>
      <p:sp>
        <p:nvSpPr>
          <p:cNvPr id="9" name="TextBox 8">
            <a:extLst>
              <a:ext uri="{FF2B5EF4-FFF2-40B4-BE49-F238E27FC236}">
                <a16:creationId xmlns:a16="http://schemas.microsoft.com/office/drawing/2014/main" id="{99626E89-8263-45CB-87B1-8D4AE7B7F6BB}"/>
              </a:ext>
            </a:extLst>
          </p:cNvPr>
          <p:cNvSpPr txBox="1"/>
          <p:nvPr/>
        </p:nvSpPr>
        <p:spPr>
          <a:xfrm>
            <a:off x="6261900" y="976746"/>
            <a:ext cx="15087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Axis background</a:t>
            </a:r>
          </a:p>
        </p:txBody>
      </p:sp>
      <p:sp>
        <p:nvSpPr>
          <p:cNvPr id="4" name="Title 3">
            <a:extLst>
              <a:ext uri="{FF2B5EF4-FFF2-40B4-BE49-F238E27FC236}">
                <a16:creationId xmlns:a16="http://schemas.microsoft.com/office/drawing/2014/main" id="{4074F167-468D-9C4E-8241-4388BCC3D30D}"/>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12702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C3638D-823D-0744-882F-23AA50EBAD19}"/>
              </a:ext>
            </a:extLst>
          </p:cNvPr>
          <p:cNvSpPr>
            <a:spLocks noGrp="1"/>
          </p:cNvSpPr>
          <p:nvPr>
            <p:ph idx="1"/>
          </p:nvPr>
        </p:nvSpPr>
        <p:spPr/>
        <p:txBody>
          <a:bodyPr/>
          <a:lstStyle/>
          <a:p>
            <a:endParaRPr lang="en-US"/>
          </a:p>
        </p:txBody>
      </p:sp>
      <p:pic>
        <p:nvPicPr>
          <p:cNvPr id="7" name="Content Placeholder 12">
            <a:extLst>
              <a:ext uri="{FF2B5EF4-FFF2-40B4-BE49-F238E27FC236}">
                <a16:creationId xmlns:a16="http://schemas.microsoft.com/office/drawing/2014/main" id="{40AFD271-7D90-4A56-9D48-7C0D894CA0C6}"/>
              </a:ext>
            </a:extLst>
          </p:cNvPr>
          <p:cNvPicPr>
            <a:picLocks noChangeAspect="1"/>
          </p:cNvPicPr>
          <p:nvPr/>
        </p:nvPicPr>
        <p:blipFill>
          <a:blip r:embed="rId3"/>
          <a:stretch>
            <a:fillRect/>
          </a:stretch>
        </p:blipFill>
        <p:spPr>
          <a:xfrm>
            <a:off x="1371600" y="1280160"/>
            <a:ext cx="6413548" cy="3584759"/>
          </a:xfrm>
          <a:prstGeom prst="rect">
            <a:avLst/>
          </a:prstGeom>
          <a:noFill/>
          <a:ln>
            <a:noFill/>
          </a:ln>
        </p:spPr>
      </p:pic>
      <p:sp>
        <p:nvSpPr>
          <p:cNvPr id="9" name="TextBox 8">
            <a:extLst>
              <a:ext uri="{FF2B5EF4-FFF2-40B4-BE49-F238E27FC236}">
                <a16:creationId xmlns:a16="http://schemas.microsoft.com/office/drawing/2014/main" id="{A127165E-D63D-4E0B-B81E-83D65D5F498D}"/>
              </a:ext>
            </a:extLst>
          </p:cNvPr>
          <p:cNvSpPr txBox="1"/>
          <p:nvPr/>
        </p:nvSpPr>
        <p:spPr>
          <a:xfrm>
            <a:off x="5670882" y="976746"/>
            <a:ext cx="208582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Descriptive title and left!</a:t>
            </a:r>
          </a:p>
        </p:txBody>
      </p:sp>
      <p:sp>
        <p:nvSpPr>
          <p:cNvPr id="4" name="Title 3">
            <a:extLst>
              <a:ext uri="{FF2B5EF4-FFF2-40B4-BE49-F238E27FC236}">
                <a16:creationId xmlns:a16="http://schemas.microsoft.com/office/drawing/2014/main" id="{19C96C03-0EA8-3C48-BD88-58BA54A6D487}"/>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293453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305528-D2FD-9642-91C4-F0BCF2286253}"/>
              </a:ext>
            </a:extLst>
          </p:cNvPr>
          <p:cNvSpPr>
            <a:spLocks noGrp="1"/>
          </p:cNvSpPr>
          <p:nvPr>
            <p:ph idx="1"/>
          </p:nvPr>
        </p:nvSpPr>
        <p:spPr/>
        <p:txBody>
          <a:bodyPr/>
          <a:lstStyle/>
          <a:p>
            <a:endParaRPr lang="en-US"/>
          </a:p>
        </p:txBody>
      </p:sp>
      <p:pic>
        <p:nvPicPr>
          <p:cNvPr id="8" name="Content Placeholder 12">
            <a:extLst>
              <a:ext uri="{FF2B5EF4-FFF2-40B4-BE49-F238E27FC236}">
                <a16:creationId xmlns:a16="http://schemas.microsoft.com/office/drawing/2014/main" id="{CE9C3B2E-1F66-453C-BD2E-44924E027492}"/>
              </a:ext>
            </a:extLst>
          </p:cNvPr>
          <p:cNvPicPr>
            <a:picLocks noChangeAspect="1"/>
          </p:cNvPicPr>
          <p:nvPr/>
        </p:nvPicPr>
        <p:blipFill>
          <a:blip r:embed="rId3"/>
          <a:stretch>
            <a:fillRect/>
          </a:stretch>
        </p:blipFill>
        <p:spPr>
          <a:xfrm>
            <a:off x="1371600" y="1280160"/>
            <a:ext cx="6413548" cy="3590855"/>
          </a:xfrm>
          <a:prstGeom prst="rect">
            <a:avLst/>
          </a:prstGeom>
          <a:noFill/>
          <a:ln>
            <a:noFill/>
          </a:ln>
        </p:spPr>
      </p:pic>
      <p:sp>
        <p:nvSpPr>
          <p:cNvPr id="9" name="TextBox 8">
            <a:extLst>
              <a:ext uri="{FF2B5EF4-FFF2-40B4-BE49-F238E27FC236}">
                <a16:creationId xmlns:a16="http://schemas.microsoft.com/office/drawing/2014/main" id="{4D51A866-44BE-4C5E-A202-A3351120DC82}"/>
              </a:ext>
            </a:extLst>
          </p:cNvPr>
          <p:cNvSpPr txBox="1"/>
          <p:nvPr/>
        </p:nvSpPr>
        <p:spPr>
          <a:xfrm>
            <a:off x="6841757" y="976746"/>
            <a:ext cx="93166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Highlight!</a:t>
            </a:r>
          </a:p>
        </p:txBody>
      </p:sp>
      <p:sp>
        <p:nvSpPr>
          <p:cNvPr id="4" name="Title 3">
            <a:extLst>
              <a:ext uri="{FF2B5EF4-FFF2-40B4-BE49-F238E27FC236}">
                <a16:creationId xmlns:a16="http://schemas.microsoft.com/office/drawing/2014/main" id="{2DDC165A-93DF-6346-B4B0-22E48366A974}"/>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28042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3D8CFB-B3C9-6645-B87B-0927502960ED}"/>
              </a:ext>
            </a:extLst>
          </p:cNvPr>
          <p:cNvSpPr>
            <a:spLocks noGrp="1"/>
          </p:cNvSpPr>
          <p:nvPr>
            <p:ph idx="1"/>
          </p:nvPr>
        </p:nvSpPr>
        <p:spPr/>
        <p:txBody>
          <a:bodyPr/>
          <a:lstStyle/>
          <a:p>
            <a:endParaRPr lang="en-US"/>
          </a:p>
        </p:txBody>
      </p:sp>
      <p:pic>
        <p:nvPicPr>
          <p:cNvPr id="7" name="Content Placeholder 27">
            <a:extLst>
              <a:ext uri="{FF2B5EF4-FFF2-40B4-BE49-F238E27FC236}">
                <a16:creationId xmlns:a16="http://schemas.microsoft.com/office/drawing/2014/main" id="{9978933F-29BB-4166-8C7B-97A9C893EFBC}"/>
              </a:ext>
            </a:extLst>
          </p:cNvPr>
          <p:cNvPicPr>
            <a:picLocks noChangeAspect="1"/>
          </p:cNvPicPr>
          <p:nvPr/>
        </p:nvPicPr>
        <p:blipFill>
          <a:blip r:embed="rId3"/>
          <a:stretch>
            <a:fillRect/>
          </a:stretch>
        </p:blipFill>
        <p:spPr>
          <a:xfrm>
            <a:off x="1371600" y="1280160"/>
            <a:ext cx="6413548" cy="3584759"/>
          </a:xfrm>
          <a:prstGeom prst="rect">
            <a:avLst/>
          </a:prstGeom>
          <a:noFill/>
          <a:ln>
            <a:noFill/>
          </a:ln>
        </p:spPr>
      </p:pic>
      <p:sp>
        <p:nvSpPr>
          <p:cNvPr id="9" name="TextBox 8">
            <a:extLst>
              <a:ext uri="{FF2B5EF4-FFF2-40B4-BE49-F238E27FC236}">
                <a16:creationId xmlns:a16="http://schemas.microsoft.com/office/drawing/2014/main" id="{5461A854-BF3C-48D0-9882-99095F6B5DA5}"/>
              </a:ext>
            </a:extLst>
          </p:cNvPr>
          <p:cNvSpPr txBox="1"/>
          <p:nvPr/>
        </p:nvSpPr>
        <p:spPr>
          <a:xfrm>
            <a:off x="7232055" y="976746"/>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Box!</a:t>
            </a:r>
          </a:p>
        </p:txBody>
      </p:sp>
      <p:sp>
        <p:nvSpPr>
          <p:cNvPr id="4" name="Title 3">
            <a:extLst>
              <a:ext uri="{FF2B5EF4-FFF2-40B4-BE49-F238E27FC236}">
                <a16:creationId xmlns:a16="http://schemas.microsoft.com/office/drawing/2014/main" id="{EFB7B24D-E8B0-C94A-A27F-578CCB4C86C7}"/>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418452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2E6C2B-5621-A64C-819E-A1893A016ADA}"/>
              </a:ext>
            </a:extLst>
          </p:cNvPr>
          <p:cNvSpPr>
            <a:spLocks noGrp="1"/>
          </p:cNvSpPr>
          <p:nvPr>
            <p:ph idx="1"/>
          </p:nvPr>
        </p:nvSpPr>
        <p:spPr/>
        <p:txBody>
          <a:bodyPr/>
          <a:lstStyle/>
          <a:p>
            <a:endParaRPr lang="en-US"/>
          </a:p>
        </p:txBody>
      </p:sp>
      <p:pic>
        <p:nvPicPr>
          <p:cNvPr id="8" name="Content Placeholder 12">
            <a:extLst>
              <a:ext uri="{FF2B5EF4-FFF2-40B4-BE49-F238E27FC236}">
                <a16:creationId xmlns:a16="http://schemas.microsoft.com/office/drawing/2014/main" id="{DBE2C49C-C97E-49D2-A853-7563789EC56F}"/>
              </a:ext>
            </a:extLst>
          </p:cNvPr>
          <p:cNvPicPr>
            <a:picLocks noChangeAspect="1"/>
          </p:cNvPicPr>
          <p:nvPr/>
        </p:nvPicPr>
        <p:blipFill>
          <a:blip r:embed="rId3"/>
          <a:stretch>
            <a:fillRect/>
          </a:stretch>
        </p:blipFill>
        <p:spPr>
          <a:xfrm>
            <a:off x="1371600" y="1280160"/>
            <a:ext cx="6401355" cy="3572566"/>
          </a:xfrm>
          <a:prstGeom prst="rect">
            <a:avLst/>
          </a:prstGeom>
          <a:noFill/>
          <a:ln>
            <a:noFill/>
          </a:ln>
        </p:spPr>
      </p:pic>
      <p:sp>
        <p:nvSpPr>
          <p:cNvPr id="4" name="Title 3">
            <a:extLst>
              <a:ext uri="{FF2B5EF4-FFF2-40B4-BE49-F238E27FC236}">
                <a16:creationId xmlns:a16="http://schemas.microsoft.com/office/drawing/2014/main" id="{4324A4BA-CEAE-CB43-BCA5-693C496C3109}"/>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19227148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A092D-FC02-AA40-888A-A928E0515391}"/>
              </a:ext>
            </a:extLst>
          </p:cNvPr>
          <p:cNvSpPr>
            <a:spLocks noGrp="1"/>
          </p:cNvSpPr>
          <p:nvPr>
            <p:ph idx="1"/>
          </p:nvPr>
        </p:nvSpPr>
        <p:spPr/>
        <p:txBody>
          <a:bodyPr/>
          <a:lstStyle/>
          <a:p>
            <a:endParaRPr lang="en-US"/>
          </a:p>
        </p:txBody>
      </p:sp>
      <p:pic>
        <p:nvPicPr>
          <p:cNvPr id="9" name="Content Placeholder 11">
            <a:extLst>
              <a:ext uri="{FF2B5EF4-FFF2-40B4-BE49-F238E27FC236}">
                <a16:creationId xmlns:a16="http://schemas.microsoft.com/office/drawing/2014/main" id="{AAB1E3E9-6927-4C48-A427-C2BC6C4DA9EF}"/>
              </a:ext>
            </a:extLst>
          </p:cNvPr>
          <p:cNvPicPr>
            <a:picLocks noChangeAspect="1"/>
          </p:cNvPicPr>
          <p:nvPr/>
        </p:nvPicPr>
        <p:blipFill>
          <a:blip r:embed="rId3"/>
          <a:stretch>
            <a:fillRect/>
          </a:stretch>
        </p:blipFill>
        <p:spPr>
          <a:xfrm>
            <a:off x="4629150" y="1916734"/>
            <a:ext cx="3886200" cy="2168869"/>
          </a:xfrm>
          <a:prstGeom prst="rect">
            <a:avLst/>
          </a:prstGeom>
        </p:spPr>
      </p:pic>
      <p:pic>
        <p:nvPicPr>
          <p:cNvPr id="8" name="Picture 7">
            <a:extLst>
              <a:ext uri="{FF2B5EF4-FFF2-40B4-BE49-F238E27FC236}">
                <a16:creationId xmlns:a16="http://schemas.microsoft.com/office/drawing/2014/main" id="{7D1602DC-43ED-40A5-B307-ADB0D6272CD4}"/>
              </a:ext>
            </a:extLst>
          </p:cNvPr>
          <p:cNvPicPr>
            <a:picLocks/>
          </p:cNvPicPr>
          <p:nvPr/>
        </p:nvPicPr>
        <p:blipFill>
          <a:blip r:embed="rId4"/>
          <a:stretch>
            <a:fillRect/>
          </a:stretch>
        </p:blipFill>
        <p:spPr>
          <a:xfrm>
            <a:off x="636649" y="1942239"/>
            <a:ext cx="3886200" cy="2176272"/>
          </a:xfrm>
          <a:prstGeom prst="rect">
            <a:avLst/>
          </a:prstGeom>
        </p:spPr>
      </p:pic>
      <p:sp>
        <p:nvSpPr>
          <p:cNvPr id="4" name="Title 3">
            <a:extLst>
              <a:ext uri="{FF2B5EF4-FFF2-40B4-BE49-F238E27FC236}">
                <a16:creationId xmlns:a16="http://schemas.microsoft.com/office/drawing/2014/main" id="{B71AB664-261A-1549-A494-1E98DDF966DD}"/>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18132219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24C9E2-193F-8D4E-9AB3-35F23DA1B8F1}"/>
              </a:ext>
            </a:extLst>
          </p:cNvPr>
          <p:cNvSpPr>
            <a:spLocks noGrp="1"/>
          </p:cNvSpPr>
          <p:nvPr>
            <p:ph idx="1"/>
          </p:nvPr>
        </p:nvSpPr>
        <p:spPr/>
        <p:txBody>
          <a:bodyPr/>
          <a:lstStyle/>
          <a:p>
            <a:endParaRPr lang="en-US"/>
          </a:p>
        </p:txBody>
      </p:sp>
      <p:pic>
        <p:nvPicPr>
          <p:cNvPr id="10" name="Content Placeholder 11">
            <a:extLst>
              <a:ext uri="{FF2B5EF4-FFF2-40B4-BE49-F238E27FC236}">
                <a16:creationId xmlns:a16="http://schemas.microsoft.com/office/drawing/2014/main" id="{D68D5329-2DAB-427E-BCD9-BE63BFCE26DB}"/>
              </a:ext>
            </a:extLst>
          </p:cNvPr>
          <p:cNvPicPr>
            <a:picLocks noChangeAspect="1"/>
          </p:cNvPicPr>
          <p:nvPr/>
        </p:nvPicPr>
        <p:blipFill>
          <a:blip r:embed="rId3">
            <a:grayscl/>
          </a:blip>
          <a:stretch>
            <a:fillRect/>
          </a:stretch>
        </p:blipFill>
        <p:spPr>
          <a:xfrm>
            <a:off x="4629150" y="1916734"/>
            <a:ext cx="3886200" cy="2168869"/>
          </a:xfrm>
          <a:prstGeom prst="rect">
            <a:avLst/>
          </a:prstGeom>
        </p:spPr>
      </p:pic>
      <p:pic>
        <p:nvPicPr>
          <p:cNvPr id="9" name="Picture 8">
            <a:extLst>
              <a:ext uri="{FF2B5EF4-FFF2-40B4-BE49-F238E27FC236}">
                <a16:creationId xmlns:a16="http://schemas.microsoft.com/office/drawing/2014/main" id="{7F498CAB-9645-4E13-9566-559F9BB7D27E}"/>
              </a:ext>
            </a:extLst>
          </p:cNvPr>
          <p:cNvPicPr>
            <a:picLocks/>
          </p:cNvPicPr>
          <p:nvPr/>
        </p:nvPicPr>
        <p:blipFill>
          <a:blip r:embed="rId4">
            <a:grayscl/>
          </a:blip>
          <a:stretch>
            <a:fillRect/>
          </a:stretch>
        </p:blipFill>
        <p:spPr>
          <a:xfrm>
            <a:off x="636649" y="1942239"/>
            <a:ext cx="3886200" cy="2176272"/>
          </a:xfrm>
          <a:prstGeom prst="rect">
            <a:avLst/>
          </a:prstGeom>
        </p:spPr>
      </p:pic>
      <p:sp>
        <p:nvSpPr>
          <p:cNvPr id="4" name="Title 3">
            <a:extLst>
              <a:ext uri="{FF2B5EF4-FFF2-40B4-BE49-F238E27FC236}">
                <a16:creationId xmlns:a16="http://schemas.microsoft.com/office/drawing/2014/main" id="{87142ECC-0EF8-7140-A05B-B1135E118A43}"/>
              </a:ext>
            </a:extLst>
          </p:cNvPr>
          <p:cNvSpPr>
            <a:spLocks noGrp="1"/>
          </p:cNvSpPr>
          <p:nvPr>
            <p:ph type="title"/>
          </p:nvPr>
        </p:nvSpPr>
        <p:spPr/>
        <p:txBody>
          <a:bodyPr/>
          <a:lstStyle/>
          <a:p>
            <a:r>
              <a:rPr lang="en-US" dirty="0"/>
              <a:t>Grayscale</a:t>
            </a:r>
          </a:p>
        </p:txBody>
      </p:sp>
    </p:spTree>
    <p:extLst>
      <p:ext uri="{BB962C8B-B14F-4D97-AF65-F5344CB8AC3E}">
        <p14:creationId xmlns:p14="http://schemas.microsoft.com/office/powerpoint/2010/main" val="27617934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D628EE7-3DA5-DD49-8689-6CDCEF2B205E}"/>
              </a:ext>
            </a:extLst>
          </p:cNvPr>
          <p:cNvSpPr>
            <a:spLocks noGrp="1"/>
          </p:cNvSpPr>
          <p:nvPr>
            <p:ph sz="half" idx="1"/>
          </p:nvPr>
        </p:nvSpPr>
        <p:spPr/>
        <p:txBody>
          <a:bodyPr>
            <a:normAutofit/>
          </a:bodyPr>
          <a:lstStyle/>
          <a:p>
            <a:r>
              <a:rPr lang="en-US" dirty="0"/>
              <a:t>Charts should be effective, easy to interpret and understand</a:t>
            </a:r>
          </a:p>
          <a:p>
            <a:r>
              <a:rPr lang="en-US" dirty="0"/>
              <a:t>Use highlight to draw attention</a:t>
            </a:r>
          </a:p>
          <a:p>
            <a:r>
              <a:rPr lang="en-US" dirty="0"/>
              <a:t>Gridlines only if necessary</a:t>
            </a:r>
          </a:p>
          <a:p>
            <a:r>
              <a:rPr lang="en-US" dirty="0"/>
              <a:t>Charts</a:t>
            </a:r>
          </a:p>
          <a:p>
            <a:pPr lvl="1"/>
            <a:r>
              <a:rPr lang="en-US" dirty="0"/>
              <a:t>Avoid 3D</a:t>
            </a:r>
          </a:p>
          <a:p>
            <a:pPr lvl="1"/>
            <a:r>
              <a:rPr lang="en-US" dirty="0"/>
              <a:t>Avoid Pie Charts with too many slices</a:t>
            </a:r>
          </a:p>
        </p:txBody>
      </p:sp>
      <p:sp>
        <p:nvSpPr>
          <p:cNvPr id="6" name="Content Placeholder 5">
            <a:extLst>
              <a:ext uri="{FF2B5EF4-FFF2-40B4-BE49-F238E27FC236}">
                <a16:creationId xmlns:a16="http://schemas.microsoft.com/office/drawing/2014/main" id="{17005BCD-1BDE-214B-9F7B-76613FC541FD}"/>
              </a:ext>
            </a:extLst>
          </p:cNvPr>
          <p:cNvSpPr>
            <a:spLocks noGrp="1"/>
          </p:cNvSpPr>
          <p:nvPr>
            <p:ph sz="half" idx="2"/>
          </p:nvPr>
        </p:nvSpPr>
        <p:spPr>
          <a:xfrm>
            <a:off x="3705088" y="1199169"/>
            <a:ext cx="3297256" cy="3150184"/>
          </a:xfrm>
        </p:spPr>
        <p:txBody>
          <a:bodyPr/>
          <a:lstStyle/>
          <a:p>
            <a:r>
              <a:rPr lang="en-US" dirty="0"/>
              <a:t>Text</a:t>
            </a:r>
          </a:p>
          <a:p>
            <a:pPr lvl="1"/>
            <a:r>
              <a:rPr lang="en-US" dirty="0"/>
              <a:t>Horizontal</a:t>
            </a:r>
          </a:p>
          <a:p>
            <a:pPr lvl="1"/>
            <a:r>
              <a:rPr lang="en-US" dirty="0"/>
              <a:t>Size easy to read</a:t>
            </a:r>
          </a:p>
          <a:p>
            <a:r>
              <a:rPr lang="en-US" dirty="0"/>
              <a:t>Color</a:t>
            </a:r>
          </a:p>
          <a:p>
            <a:pPr lvl="1"/>
            <a:r>
              <a:rPr lang="en-US" dirty="0"/>
              <a:t>Max 5 colors</a:t>
            </a:r>
          </a:p>
          <a:p>
            <a:pPr lvl="1"/>
            <a:r>
              <a:rPr lang="en-US" dirty="0"/>
              <a:t>Consistency across charts</a:t>
            </a:r>
          </a:p>
          <a:p>
            <a:pPr lvl="1"/>
            <a:r>
              <a:rPr lang="en-US" dirty="0"/>
              <a:t>Be mindful of:</a:t>
            </a:r>
          </a:p>
          <a:p>
            <a:pPr lvl="2"/>
            <a:r>
              <a:rPr lang="en-US" dirty="0"/>
              <a:t>Grayscale</a:t>
            </a:r>
          </a:p>
          <a:p>
            <a:pPr lvl="2"/>
            <a:r>
              <a:rPr lang="en-US" dirty="0"/>
              <a:t>Color Blindness</a:t>
            </a:r>
          </a:p>
        </p:txBody>
      </p:sp>
      <p:sp>
        <p:nvSpPr>
          <p:cNvPr id="4" name="Title 3">
            <a:extLst>
              <a:ext uri="{FF2B5EF4-FFF2-40B4-BE49-F238E27FC236}">
                <a16:creationId xmlns:a16="http://schemas.microsoft.com/office/drawing/2014/main" id="{8F33D330-15F5-A043-815E-A969FF21D12C}"/>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8854667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Custom 3">
      <a:dk1>
        <a:srgbClr val="000000"/>
      </a:dk1>
      <a:lt1>
        <a:srgbClr val="FFFFFF"/>
      </a:lt1>
      <a:dk2>
        <a:srgbClr val="454551"/>
      </a:dk2>
      <a:lt2>
        <a:srgbClr val="797979"/>
      </a:lt2>
      <a:accent1>
        <a:srgbClr val="EC138B"/>
      </a:accent1>
      <a:accent2>
        <a:srgbClr val="ED3167"/>
      </a:accent2>
      <a:accent3>
        <a:srgbClr val="359ED8"/>
      </a:accent3>
      <a:accent4>
        <a:srgbClr val="255E83"/>
      </a:accent4>
      <a:accent5>
        <a:srgbClr val="B7315B"/>
      </a:accent5>
      <a:accent6>
        <a:srgbClr val="253C6F"/>
      </a:accent6>
      <a:hlink>
        <a:srgbClr val="EC138B"/>
      </a:hlink>
      <a:folHlink>
        <a:srgbClr val="255E83"/>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Metis-Template2</Template>
  <TotalTime>7495</TotalTime>
  <Words>2216</Words>
  <Application>Microsoft Macintosh PowerPoint</Application>
  <PresentationFormat>On-screen Show (16:9)</PresentationFormat>
  <Paragraphs>458</Paragraphs>
  <Slides>100</Slides>
  <Notes>72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100</vt:i4>
      </vt:variant>
    </vt:vector>
  </HeadingPairs>
  <TitlesOfParts>
    <vt:vector size="110" baseType="lpstr">
      <vt:lpstr>Arial</vt:lpstr>
      <vt:lpstr>Calibri</vt:lpstr>
      <vt:lpstr>Calibri Light</vt:lpstr>
      <vt:lpstr>Cambria Math</vt:lpstr>
      <vt:lpstr>Comic Sans MS</vt:lpstr>
      <vt:lpstr>Gill Sans MT</vt:lpstr>
      <vt:lpstr>Impact</vt:lpstr>
      <vt:lpstr>Proxima Nova</vt:lpstr>
      <vt:lpstr>Wingdings 3</vt:lpstr>
      <vt:lpstr>Ion</vt:lpstr>
      <vt:lpstr>Introduction to Visualization</vt:lpstr>
      <vt:lpstr>A picture is worth a thousand words</vt:lpstr>
      <vt:lpstr>A picture is worth a thousand words</vt:lpstr>
      <vt:lpstr>A picture is worth a thousand words rows</vt:lpstr>
      <vt:lpstr>A picture is worth a thousand words rows</vt:lpstr>
      <vt:lpstr> The purpose of visualization is insight, not pictures</vt:lpstr>
      <vt:lpstr>EXAMPLES</vt:lpstr>
      <vt:lpstr>1854 Broad Street Cholera Outbreak</vt:lpstr>
      <vt:lpstr>London Tube Map - 1908</vt:lpstr>
      <vt:lpstr>London Tube Map – Harry Beck 1931</vt:lpstr>
      <vt:lpstr>TYPES OF DATA</vt:lpstr>
      <vt:lpstr>Types of Data</vt:lpstr>
      <vt:lpstr>Qualitative Data</vt:lpstr>
      <vt:lpstr>Quantitative Data</vt:lpstr>
      <vt:lpstr>Binning</vt:lpstr>
      <vt:lpstr>TYPES OF CHARTS</vt:lpstr>
      <vt:lpstr>Visual Encodings</vt:lpstr>
      <vt:lpstr>Big Numbers</vt:lpstr>
      <vt:lpstr>Tables</vt:lpstr>
      <vt:lpstr>Bar Charts</vt:lpstr>
      <vt:lpstr>Histograms</vt:lpstr>
      <vt:lpstr>Line Charts</vt:lpstr>
      <vt:lpstr>Scatter Plots</vt:lpstr>
      <vt:lpstr>Bubble Charts</vt:lpstr>
      <vt:lpstr>Pie Charts</vt:lpstr>
      <vt:lpstr>Heat Maps</vt:lpstr>
      <vt:lpstr>Presentation Types</vt:lpstr>
      <vt:lpstr>Presentation Types</vt:lpstr>
      <vt:lpstr>PROBLEM STATEMENT</vt:lpstr>
      <vt:lpstr>Problem Statement</vt:lpstr>
      <vt:lpstr>Problem Statement</vt:lpstr>
      <vt:lpstr>DESIGN</vt:lpstr>
      <vt:lpstr>Don Norman - 1988</vt:lpstr>
      <vt:lpstr>Norman Door</vt:lpstr>
      <vt:lpstr>Discoverability</vt:lpstr>
      <vt:lpstr>TEXT</vt:lpstr>
      <vt:lpstr>Text Orientation</vt:lpstr>
      <vt:lpstr>Text Orientation</vt:lpstr>
      <vt:lpstr>Text Orientation</vt:lpstr>
      <vt:lpstr>Font Size</vt:lpstr>
      <vt:lpstr>COLOR</vt:lpstr>
      <vt:lpstr>Color Palette</vt:lpstr>
      <vt:lpstr>Color</vt:lpstr>
      <vt:lpstr>Color consistency across charts</vt:lpstr>
      <vt:lpstr>Color theory</vt:lpstr>
      <vt:lpstr>RGB to grayscale</vt:lpstr>
      <vt:lpstr>RGB to grayscale</vt:lpstr>
      <vt:lpstr>Anatomy of the human eye</vt:lpstr>
      <vt:lpstr>Color blindness</vt:lpstr>
      <vt:lpstr>Color blindness</vt:lpstr>
      <vt:lpstr>HIGHLIGHT</vt:lpstr>
      <vt:lpstr>Discriminate background</vt:lpstr>
      <vt:lpstr>TEST: How many threes?</vt:lpstr>
      <vt:lpstr>How many three’s?</vt:lpstr>
      <vt:lpstr>How many three’s?</vt:lpstr>
      <vt:lpstr>Balance background and foreground</vt:lpstr>
      <vt:lpstr>Pre-attentive attributes</vt:lpstr>
      <vt:lpstr>What is the main point?</vt:lpstr>
      <vt:lpstr>Gridlines</vt:lpstr>
      <vt:lpstr>Increase Data-Ink Ratio</vt:lpstr>
      <vt:lpstr>30 second rule</vt:lpstr>
      <vt:lpstr>COMMON MISTAKES</vt:lpstr>
      <vt:lpstr>What is the value of “C”?</vt:lpstr>
      <vt:lpstr>Which is the biggest slice?</vt:lpstr>
      <vt:lpstr>Sometimes pie charts work well</vt:lpstr>
      <vt:lpstr>What is the conclusion?</vt:lpstr>
      <vt:lpstr>Example</vt:lpstr>
      <vt:lpstr>Example</vt:lpstr>
      <vt:lpstr>Example</vt:lpstr>
      <vt:lpstr>XKCD</vt:lpstr>
      <vt:lpstr>Example</vt:lpstr>
      <vt:lpstr>Example</vt:lpstr>
      <vt:lpstr>EXAMPLES OF BAD VISUALIZATIONS</vt:lpstr>
      <vt:lpstr>What is wrong with this visual?</vt:lpstr>
      <vt:lpstr>What is wrong with this visual?</vt:lpstr>
      <vt:lpstr>What is wrong with this visual?</vt:lpstr>
      <vt:lpstr>What is wrong with this visual?</vt:lpstr>
      <vt:lpstr>What is wrong with this visual?</vt:lpstr>
      <vt:lpstr>What is the conclusion?</vt:lpstr>
      <vt:lpstr>SIMPLIFY YOUR VISUALIZATIONS</vt:lpstr>
      <vt:lpstr>The goal of a good visualization</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Grayscale</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DECK TITLE</dc:title>
  <dc:creator>Roberto</dc:creator>
  <cp:lastModifiedBy>Microsoft Office User</cp:lastModifiedBy>
  <cp:revision>175</cp:revision>
  <dcterms:modified xsi:type="dcterms:W3CDTF">2019-05-01T18:49:50Z</dcterms:modified>
</cp:coreProperties>
</file>